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Action1.xml" ContentType="application/vnd.ms-office.inkAction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ink/inkAction2.xml" ContentType="application/vnd.ms-office.inkAction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760" r:id="rId3"/>
    <p:sldId id="707" r:id="rId4"/>
    <p:sldId id="712" r:id="rId5"/>
    <p:sldId id="748" r:id="rId6"/>
    <p:sldId id="708" r:id="rId7"/>
    <p:sldId id="716" r:id="rId8"/>
    <p:sldId id="717" r:id="rId9"/>
    <p:sldId id="709" r:id="rId10"/>
    <p:sldId id="713" r:id="rId11"/>
    <p:sldId id="714" r:id="rId12"/>
    <p:sldId id="715" r:id="rId13"/>
    <p:sldId id="710" r:id="rId14"/>
    <p:sldId id="732" r:id="rId15"/>
    <p:sldId id="737" r:id="rId16"/>
    <p:sldId id="735" r:id="rId17"/>
    <p:sldId id="277" r:id="rId18"/>
    <p:sldId id="733" r:id="rId19"/>
    <p:sldId id="734" r:id="rId20"/>
    <p:sldId id="759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05:25:30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957">
    <iact:property name="dataType"/>
    <iact:actionData xml:id="d0">
      <inkml:trace xmlns:inkml="http://www.w3.org/2003/InkML" xml:id="stk0" contextRef="#ctx0" brushRef="#br0">20805 5618 1058 0,'0'0'23'28,"0"0"5"-28,0 0 0 0,0 0 3 0,0 0-31 0,8 0 0 0,-1 4 0 1,5-1 0 0,-4 1 0-1,4-4 0 0,-5 0 0 0,5 0 0 0,-4 3 12 0,0-3-4 0,-1 0-8 0,1 4 12 8,0-4 52-8,4 0 9 6,-5 0 3-6,1-4 0 9,4 4-14-9,0 0-2 5,-1 4-1-5,5-1 0 9,-5-6-35-9,9 3-8 8,-1 0 0-7,24 0-1 5,-8-4-15-6,-19 4 0 10,3 0 0-10,1-3 0 5,3 3 12-4,-4-4-1 10,5 4 0-11,3-3 0 4,0 3 8-3,-3-4 1 4,3 1 1-2,-4 3 0 4,1 0 1-6,-5-4 0 3,4 4 0-2,1-3 0 6,-5 3-13-7,-3 0-9 5,-1 0 12-5,1 0-12 8,-5 0 8-8,-3 0-8 4,0 0 0-4,-8 0 0 8,0 0 12-7,0 0-12-2,0 0 12 0,0 0-12 13,0 0 10-13,0 0-10 3,-4-3 8-3,-4 3-8 10,1 0 8-10,-1-7-8 6,-4 7 8-5,0 0-8 5,1 0 0-6,-5-4 8 9,5 4-8-8,-5 0 0 4,-3 0 8-4,-1 0-8 9,5 0 8-9,-5 0-8 3,-3 0 0-3,3 0 0 9,-3 0-9-9,-4-7 9 4,3 7 0-4,-3-3 0 9,0 3 0-9,0 3 0-1,-4-3-16 0,3 7 3 6,1-3 1-6,4 3-544 17,-8-4-108-17</inkml:trace>
    </iact:actionData>
  </iact:action>
  <iact:action type="add" startTime="22367">
    <iact:property name="dataType"/>
    <iact:actionData xml:id="d1">
      <inkml:trace xmlns:inkml="http://www.w3.org/2003/InkML" xml:id="stk1" contextRef="#ctx0" brushRef="#br0">18361 4944 644 0,'0'0'14'2,"0"0"3"-2,0 0 1 0,0 0 0 0,0 0-18 0,0 0 0 6,0 0 0-5,0 0 0 5,4 3 0-6,-4-3 0 6,4 0 0-6,4 0 0 12,0 0 0-12,-8 0-9 4,11 4 1-3,-3-4 0 10,4-4 18-11,3 1 4 3,1 3 1-3,3 0 0 13,-3 0 20-13,3-4 4 2,1 8 1-2,3-4 0 11,-3 0-12-11,3-4-3 6,0 1 0-6,1 3 0 9,3 3-8-9,0 1-1 8,0-8-1-7,1 1 0 3,3-4-7-2,0 4 0 11,0-4-8-11,4 3 12-2,0-3 4 0,4 0 1 16,-4 4 0-13,4 0 0-3,0-1 9 1,0-3 2-1,0 4 0 0,-4-4 0 15,4 3-4-13,0 4-1-2,-1-7 0 0,5 4 0 13,-4 3-11-11,0-7-3-2,4 4 0 0,-4-4 0 13,0 3 10-10,-4-3 1-3,4 4 1 0,-4-1 0 15,0-3-21-13,-4 4 0-2,-4 3 0 0,-4-7 0 13,5 4 14-11,-5-1-2-2,-4 1 0 0,1 3 0 15,-5-4-3-11,-3 1-1-4,-4-1 0 0,4 4 0 0,-9-3-8 0,-3 3 0 13,0 0 0-10,0 0-421 7,0 0-77-8</inkml:trace>
    </iact:actionData>
  </iact:action>
  <iact:action type="add" startTime="23328">
    <iact:property name="dataType"/>
    <iact:actionData xml:id="d2">
      <inkml:trace xmlns:inkml="http://www.w3.org/2003/InkML" xml:id="stk2" contextRef="#ctx0" brushRef="#br0">17377 4474 975 0,'-4'-7'21'2,"-4"0"5"-2,8 3 1 0,0 4 1 0,0 0-28 0,0 0 0 4,0 0 0-3,0 0 0 6,0 0 0-7,0 0 0 7,0 0 0-7,0 0 0 8,-11 0 0-8,3 11 0 8,0-8 0-8,-4 4-11 7,5 0 11-6,-5 3 0 9,4 4 0-10,-4-3 0 5,1 6 10-5,-5-3-2 8,5 3-8-8,-1 0 12 7,0 4 10-7,-3 0 2 6,3 0 0-5,0-1 0 9,-3 1-7-10,3 3-1 5,-3-3 0-5,-1-7 0 12,4 3-16-12,1 4 0 14,-5-4 0-9,4 0 0-5,1 4 0 0,-5-10 8 0,4 2-8 0,1 5 0 16,-1-4 16-14,0-4-3-2,1 4-1 0,3-4 0 15,-4 4-12-13,1 0 0-2,-1-4 8 0,4 1-8 16,0-1 0-13,1 0 0-3,-5-6 0 1,12-4 0-1,-12 7-16 0,12-7-5 13,-7 10-2-10,7-10-317 10,-12 4-64-11</inkml:trace>
    </iact:actionData>
  </iact:action>
  <iact:action type="add" startTime="23703">
    <iact:property name="dataType"/>
    <iact:actionData xml:id="d3">
      <inkml:trace xmlns:inkml="http://www.w3.org/2003/InkML" xml:id="stk3" contextRef="#ctx0" brushRef="#br0">16836 4615 1008 0,'0'0'22'0,"0"0"5"0,0 0 1 0,0 0 0 0,0 0-28 0,0 0 0 6,0 0 0-6,0 0 0 8,4 4 0-8,4-1 8 7,-8-3-8-7,4 4 0 9,3-4 8-9,1 3-8 6,0 1 0-6,0-1 8 10,0-3 22-10,3 4 4 5,-3-1 1-5,4 4 0 12,-1 0 0-12,1 0 0 4,4 3 0-4,-1-3 0 12,1 3-19-12,3 4-4 2,1-3-1-2,-1-1 0 8,1 0-11-8,-1-3 10 7,1 0-10-7,-1 0 10 9,4 4-10-9,-3-1 0 10,-1-3 0-9,1 0 0 5,3 0 13-5,-4 3 1 9,1 0 0-9,-1 1 0 0,1-8 16-1,-5 4 3 9,5 4 1-9,-5-8 0 7,5 4-10-7,-1-4-1 7,-3 4-1-4,-1-7 0 4,1 4-14-6,-4 3-8 10,-1-7 8-10,1 3-8-1,0 4 8 0,-8-7-8 6,3 0 8-5,-3 0-8 10,4 0 8-11,-8 0-8 5,0 0 8-4,0 0-489 11,0 0-98-12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1T15:03:51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035">
    <iact:property name="dataType"/>
    <iact:actionData xml:id="d0">
      <inkml:trace xmlns:inkml="http://www.w3.org/2003/InkML" xml:id="stk0" contextRef="#ctx0" brushRef="#br0">19128 6704 1907 0,'-4'-10'54'1,"-4"0"12"4,4 3-53-5,4 0-13 0,0 0 0 0,4 0 0 15,0 0 0-15,4 0-16 0,0 0 3 0,11-10 1 11,4 3 12-11,-15 11 0 4,0-4 0-4,74-42 0 38,-28 22-51-38,-34 16-7 0,3-3-2 1,0-3 0 6,5 3 60-6,7 0 0-1,0 1 8 0,4-8 0 8,-1 4 6-8,5-1 2 11,0 4 0-10,0 1 0 12,4-5-16-12,-1 4 11-1,1 1-11 0,46-15 10 5,-15 7-10-5,-47 14 0 11,8 0 0-9,4 4 0 8,-4-4 0-10,4 4 0 0,-1-4 0 0,1 3 8 9,0 1-8-6,0-1 0-2,-4 4 0-1,35-3 0 15,-24 3 0-14,-30 0 0 0,3 3 0 1,-3-3 0 8,-1 4 0-8,0 3 0-2,-3-4 0 0,-4 1 8 16,-1-1 16-15,1 4 2 1,0-4 1 0,-4 4 0-1,-1-3-27-1,1 6 0 9,-4-10-14-8,-4 0 5 12,4 11 9-13,-4-11 11 3,0 0-3-3,0 0 0 15,0 0-8-14,0 0 8-1,0 0-8 0,0 0 8 16,0 0-8-13,0 0 0-3,0 0 0 0,0 0 0 0,0 0-17 0,-12 0-6 11,4-7-1-11,8 7 0 18,-11-4-138-18,11 4-28 1</inkml:trace>
    </iact:actionData>
  </iact:action>
  <iact:action type="add" startTime="37681">
    <iact:property name="dataType"/>
    <iact:actionData xml:id="d1">
      <inkml:trace xmlns:inkml="http://www.w3.org/2003/InkML" xml:id="stk1" contextRef="#ctx0" brushRef="#br0">20727 5971 1865 0,'-12'-14'39'1,"1"4"9"4,-5-14-39 16,16 24-9-21,0-7 0 0,-4 0 0 0,4 7 0 14,0 0-40-14,0 0-11 0,0 0-1 0,8 0-1 3,-4 0 42-3,4 0 11 9,0 3 0-9,-1 1 0 17,5 3 0-16,4 0 9-1,-1 0-1 0,20 10-8 4,-8-3 0-4,-15-4 0 6,4 4 0-6,19 14 0 16,-4-15 0-16,-20-2 0 1,5-1 0-1,0 1 0 9,3-5 21-8,-3 5-2 3,3-1-1-4,0 1 0 15,1-1-8-12,-5 4-2-3,5-4 0 0,-5 1 0 12,1-1 16-12,-4 0 4 3,-4 1 0-3,3-1 0 14,-7 4-28-13,0-4 0 1,0 1 0-2,-4 2 0 12,0-2 28-10,-8 6 0-2,4-6 0 0,-7 9 0 13,3-9 2-10,-4 2 1 2,-4 1 0-5,1-3 0 0,-1-1-3 0,1 4-1 10,3-4 0-8,-3 4 0 13,-1 0-4-13,-3-4-1-2,3 1 0 1,0-1 0-1,1 0-9 0,-1 1-1 13,5-1-1-11,-5 1 0 14,0-1-11-15,5-3 0-1,-1 0 0 0,0 3 8 1,1-3-8-1,-1 0 0 13,0 0 0-11,1-4-11 9,-1 4-97-10,0 0-20 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97793-FE46-2849-B221-DAEEC786D992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C27C8-F9ED-5943-A3CE-D4BBD9EC309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4616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47A2E1-CED6-4CA3-9A99-F21F79791C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14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used as de-facto Turing test proxies: if a model can perform such reasoning, then we know that it does indeed capture a lot of language knowledge.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2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Hirschman and </a:t>
            </a:r>
            <a:r>
              <a:rPr lang="en-GB" sz="2200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Gaizaukas</a:t>
            </a:r>
            <a:endParaRPr lang="en-GB" sz="22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r>
              <a:rPr lang="en-GB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Natural Language frontends</a:t>
            </a:r>
          </a:p>
          <a:p>
            <a:pPr lvl="2"/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BASEBALL, LUNAR</a:t>
            </a:r>
          </a:p>
          <a:p>
            <a:pPr lvl="1"/>
            <a:r>
              <a:rPr lang="en-GB" sz="2000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Dailog</a:t>
            </a:r>
            <a:r>
              <a:rPr lang="en-GB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interactive advisories</a:t>
            </a:r>
          </a:p>
          <a:p>
            <a:pPr lvl="2"/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SHRDLU, GUS (Problems of anaphora and ellipsis)</a:t>
            </a:r>
          </a:p>
          <a:p>
            <a:pPr lvl="1"/>
            <a:r>
              <a:rPr lang="en-GB" sz="20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QA and Story comprehension</a:t>
            </a:r>
          </a:p>
          <a:p>
            <a:pPr lvl="2"/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Origins of modern MRC – Wendy Lehnert and the QUALM system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7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used as de-facto Turing test proxies: if a model can perform such reasoning, then we know that it does indeed capture a lot of language knowledge. 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66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used as de-facto Turing test proxies: if a model can perform such reasoning, then we know that it does indeed capture a lot of language knowledge. 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71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used as de-facto Turing test proxies: if a model can perform such reasoning, then we know that it does indeed capture a lot of language knowledge. 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5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/>
              <a:t>F1 Is more realistic, takes into account partial matches, line breaks etc. F1 metric ignores articles like a, an,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/>
              <a:t>Systems can rank candidates and choose the best one.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/>
              <a:t>SQUAD does encode genuine information needs. </a:t>
            </a:r>
            <a:r>
              <a:rPr lang="en-GB" sz="2000" dirty="0" err="1"/>
              <a:t>Neberthless</a:t>
            </a:r>
            <a:r>
              <a:rPr lang="en-GB" sz="2000" dirty="0"/>
              <a:t>, well-targeted, well-structured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56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Benchmarks and metrics, feedback? Talk about methods and not evaluation. Give you an idea on the families possible. Repertoire. How to go from question to answer.</a:t>
            </a:r>
          </a:p>
          <a:p>
            <a:r>
              <a:rPr lang="en-US" dirty="0"/>
              <a:t>Please don’t be annoyed if you are not mentioned.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4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used as de-facto Turing test proxies: if a model can perform such reasoning, then we know that it does indeed capture a lot of language knowledge. 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2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used as de-facto Turing test proxies: if a model can perform such reasoning, then we know that it does indeed capture a lot of language knowledge. 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91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used as de-facto Turing test proxies: if a model can perform such reasoning, then we know that it does indeed capture a lot of language knowledge. 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32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 wouldn’t be having this tutorial in the first place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Search, dialogue, information extraction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5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Search, dialogue, information extraction, </a:t>
            </a:r>
            <a:r>
              <a:rPr lang="en-DE" sz="2000" dirty="0"/>
              <a:t>What is the sentiment of this review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70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used as de-facto Turing test proxies: if a model can perform such reasoning, then we know that it does indeed capture a lot of language knowledge. 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33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used as de-facto Turing test proxies: if a model can perform such reasoning, then we know that it does indeed capture a lot of language knowledge. 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4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7383-19C1-154D-B4D6-F85C3D82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1B139-FA81-FC4F-AC39-8F30BD085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88010-1620-914D-826B-76B0BA16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C079A-BA11-DA41-970E-8C9F2A02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34EBD-7B3E-1045-BA2A-862A2F73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409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28B1-E1EA-EA49-898E-5F541F683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47D9E-C325-1844-89D7-57451F7E1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FF78D-6B77-5344-9425-C0F7A645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8B8BB-D4C3-9143-AD90-381BE519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8BFC2-D5FB-A248-B8D2-EEDB19EE7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685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98F63-4335-2E42-87A7-C3DE82264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AC58A-9A4A-CA44-951E-64CCA6898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DD135-DFFC-DC4B-B7D8-27C03221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841A-ABE5-1C43-8A29-C7905B146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A41BC-3BAE-0543-BA1B-39B8C914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870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62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27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85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04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08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69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04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9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E9B5-F558-C745-A800-E0C72B99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4E0DA-9675-E944-AA00-4E80EEAA5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0D903-6029-C649-8022-A6BEE27A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1A33C-E3D2-A346-9305-A58704A35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D2687-9A8B-F04D-9363-C0DBA054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1988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31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15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2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DF16-217E-C345-9387-82EB6D07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A185B-50A2-B64D-9047-06925AE9E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385AE-AF65-3C48-A164-27F63CE7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C04C8-742E-944D-B802-40A3D976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F0F29-F3FD-3144-8D58-19B2A615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383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22F31-75FF-F641-A627-C9F2DB5B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16381-09EF-A347-907F-2799E218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E38FB-6BD3-A145-8BAF-3D291DC71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241E5-F7CE-CA4F-B1CC-8F5F6AA85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E1AA-AEBB-BA41-BDA2-5A272201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92103-2FCC-3342-BDFB-12A9FB98B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704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CC7B-FAD3-C040-B2A1-5DC8E2189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45981-1F21-AF47-8C33-D7C380FF0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97310-FBFD-6045-B72C-4543E40D7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2B053-9B8C-B24E-AD8B-C96707B2B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BA8041-8A2A-DE46-A03F-1B9E335D1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3565C-BBD3-284B-89AC-6BFCB16F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A7BD1-4FCE-F14A-9A85-43BFD313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B035B-FC1B-6B48-8430-5F92FED3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620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A5FD-AD23-7A47-9879-73671FB4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382EF-D2B5-2A4E-BD5D-978791D19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81B1C-2236-4F4B-BB2B-9FBB054E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ABAB3-659F-F748-8707-5BA27EF9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206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1045A-2F0B-C24F-B921-41F0FC0CA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28C5B-1A6F-6543-8306-7FA9C6AB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9CD72-FD17-954E-AE8A-74076EF2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8278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09E9-DE64-474F-99F9-958CDB720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432F4-95A3-9C48-B287-20EF1702E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578FC-AD00-6540-A249-4C6F93D8B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91815-20C0-AF43-92E6-AF543C24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C76A1-9CA2-714E-A0EE-2BCA38F4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F92FE-14B8-B841-B567-92123D72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89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9D5D-A6C3-C84D-9350-3F51DA57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97AE6-F08D-1544-AB43-AE75D1E9E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92492-6C1B-8B43-B358-2F773A701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B8103-3AF7-164E-A8DC-1415F79E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3B845-BDA8-134B-9529-3DFCDC9C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DF891-672F-D44B-B8EC-EE9E1B65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921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26C6E7-B7B0-4341-B753-21550130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1A6EB-AFF8-C946-AE5C-13CB8711B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5CFE3-B1E6-1143-B069-80965CE9A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8ABB3-E056-BB48-AD0E-974ED36201B0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C6167-0F0E-9A45-9A9D-DCD6DDE57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542A-C361-E34A-8CC3-84DD13F08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754F-D1B2-444F-BFEE-3581FDCDF90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268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Towards Query Logs for Privacy Studies: On Deriving Search Queries from Questions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3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7.png"/><Relationship Id="rId2" Type="http://schemas.microsoft.com/office/2007/relationships/media" Target="../media/media10.m4a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26.em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14.m4a"/><Relationship Id="rId7" Type="http://schemas.microsoft.com/office/2011/relationships/inkAction" Target="../ink/inkAction2.xml"/><Relationship Id="rId2" Type="http://schemas.microsoft.com/office/2007/relationships/media" Target="../media/media14.m4a"/><Relationship Id="rId1" Type="http://schemas.openxmlformats.org/officeDocument/2006/relationships/tags" Target="../tags/tag5.xml"/><Relationship Id="rId6" Type="http://schemas.openxmlformats.org/officeDocument/2006/relationships/image" Target="../media/image27.emf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7.png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7.png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7.png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1.xml"/><Relationship Id="rId5" Type="http://schemas.openxmlformats.org/officeDocument/2006/relationships/image" Target="../media/image9.tiff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tiff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6.tiff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7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image" Target="../media/image16.tiff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70486" y="1211582"/>
            <a:ext cx="12711382" cy="3035808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b="1" cap="none" dirty="0">
                <a:latin typeface="Proxima Nova Rg" panose="02000506030000020004" pitchFamily="50" charset="0"/>
              </a:rPr>
              <a:t>           Question Answering over</a:t>
            </a:r>
            <a:br>
              <a:rPr lang="en-US" sz="3600" b="1" cap="none" dirty="0">
                <a:latin typeface="Proxima Nova Rg" panose="02000506030000020004" pitchFamily="50" charset="0"/>
              </a:rPr>
            </a:br>
            <a:r>
              <a:rPr lang="en-US" sz="3600" b="1" cap="none" dirty="0">
                <a:latin typeface="Proxima Nova Rg" panose="02000506030000020004" pitchFamily="50" charset="0"/>
              </a:rPr>
              <a:t>         Curated and Open Web Sources</a:t>
            </a:r>
            <a:br>
              <a:rPr lang="en-US" sz="4400" b="1" cap="none" dirty="0">
                <a:latin typeface="Proxima Nova Rg" panose="02000506030000020004" pitchFamily="50" charset="0"/>
              </a:rPr>
            </a:br>
            <a:r>
              <a:rPr lang="en-US" sz="1100" b="1" cap="none" dirty="0">
                <a:latin typeface="Proxima Nova Rg" panose="02000506030000020004" pitchFamily="50" charset="0"/>
              </a:rPr>
              <a:t>  </a:t>
            </a:r>
            <a:r>
              <a:rPr lang="en-US" sz="1000" b="1" cap="none" dirty="0">
                <a:latin typeface="Proxima Nova Rg" panose="02000506030000020004" pitchFamily="50" charset="0"/>
              </a:rPr>
              <a:t> </a:t>
            </a:r>
            <a:r>
              <a:rPr lang="en-US" sz="1100" b="1" cap="none" dirty="0">
                <a:latin typeface="Proxima Nova Rg" panose="02000506030000020004" pitchFamily="50" charset="0"/>
              </a:rPr>
              <a:t>   </a:t>
            </a:r>
            <a:r>
              <a:rPr lang="en-US" sz="1600" b="1" cap="none" dirty="0">
                <a:latin typeface="Proxima Nova Rg" panose="02000506030000020004" pitchFamily="50" charset="0"/>
              </a:rPr>
              <a:t>  </a:t>
            </a:r>
            <a:br>
              <a:rPr lang="en-US" sz="4400" b="1" cap="none" dirty="0">
                <a:latin typeface="Proxima Nova Rg" panose="02000506030000020004" pitchFamily="50" charset="0"/>
              </a:rPr>
            </a:br>
            <a:r>
              <a:rPr lang="en-US" sz="4400" b="1" cap="none" dirty="0">
                <a:latin typeface="Proxima Nova Rg" panose="02000506030000020004" pitchFamily="50" charset="0"/>
              </a:rPr>
              <a:t>             </a:t>
            </a:r>
            <a:r>
              <a:rPr lang="en-US" sz="2000" b="1" cap="none" dirty="0">
                <a:latin typeface="Proxima Nova Rg" panose="02000506030000020004" pitchFamily="50" charset="0"/>
              </a:rPr>
              <a:t>Rishiraj Saha Roy	                                                   Avishek Anand</a:t>
            </a:r>
            <a:br>
              <a:rPr lang="en-US" sz="2000" b="1" cap="none" dirty="0">
                <a:latin typeface="Proxima Nova Rg" panose="02000506030000020004" pitchFamily="50" charset="0"/>
              </a:rPr>
            </a:br>
            <a:r>
              <a:rPr lang="en-US" sz="2000" b="1" cap="none" dirty="0">
                <a:latin typeface="Proxima Nova Rg" panose="02000506030000020004" pitchFamily="50" charset="0"/>
              </a:rPr>
              <a:t>                   </a:t>
            </a:r>
            <a:r>
              <a:rPr lang="en-US" sz="1800" cap="none" dirty="0">
                <a:latin typeface="Proxima Nova Rg" panose="02000506030000020004" pitchFamily="50" charset="0"/>
              </a:rPr>
              <a:t>Max Planck Institute for Informatics, Germany	                       L3S Research Center, Germany</a:t>
            </a:r>
            <a:endParaRPr lang="en-US" sz="1600" cap="none" dirty="0">
              <a:latin typeface="Proxima Nova Rg" panose="02000506030000020004" pitchFamily="50" charset="0"/>
            </a:endParaRPr>
          </a:p>
        </p:txBody>
      </p:sp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368" y="82296"/>
            <a:ext cx="1109345" cy="11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x-Planck-Institut für Informatik: Ho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7" y="82296"/>
            <a:ext cx="3154553" cy="6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8522A3-1879-4F47-8D9A-27E0F0B0C0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9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3"/>
    </mc:Choice>
    <mc:Fallback xmlns="">
      <p:transition spd="slow" advTm="12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9" y="5536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Brief History of QA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77613F-8877-7642-B16F-92173A78FF6F}"/>
              </a:ext>
            </a:extLst>
          </p:cNvPr>
          <p:cNvCxnSpPr/>
          <p:nvPr/>
        </p:nvCxnSpPr>
        <p:spPr>
          <a:xfrm>
            <a:off x="1008743" y="2749330"/>
            <a:ext cx="9935028" cy="65314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9A83A72-FFD1-D34E-881B-966D59CFCB33}"/>
              </a:ext>
            </a:extLst>
          </p:cNvPr>
          <p:cNvSpPr/>
          <p:nvPr/>
        </p:nvSpPr>
        <p:spPr>
          <a:xfrm>
            <a:off x="1849289" y="1538634"/>
            <a:ext cx="2508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C00000"/>
                </a:solidFill>
                <a:highlight>
                  <a:srgbClr val="FFFF00"/>
                </a:highlight>
              </a:rPr>
              <a:t>60‘s – 90‘s</a:t>
            </a:r>
            <a:endParaRPr lang="en-DE" dirty="0">
              <a:highlight>
                <a:srgbClr val="FFFF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450ECE-E200-CF47-B749-368E62849B30}"/>
              </a:ext>
            </a:extLst>
          </p:cNvPr>
          <p:cNvSpPr/>
          <p:nvPr/>
        </p:nvSpPr>
        <p:spPr>
          <a:xfrm>
            <a:off x="5506275" y="2868314"/>
            <a:ext cx="1772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TREC QA </a:t>
            </a:r>
            <a:r>
              <a:rPr lang="de-DE" dirty="0" err="1">
                <a:solidFill>
                  <a:srgbClr val="C00000"/>
                </a:solidFill>
              </a:rPr>
              <a:t>track</a:t>
            </a:r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0FCA7D-FB83-3041-AD4B-7530495D4579}"/>
              </a:ext>
            </a:extLst>
          </p:cNvPr>
          <p:cNvSpPr/>
          <p:nvPr/>
        </p:nvSpPr>
        <p:spPr>
          <a:xfrm>
            <a:off x="5948414" y="162741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C00000"/>
                </a:solidFill>
                <a:highlight>
                  <a:srgbClr val="FFFF00"/>
                </a:highlight>
              </a:rPr>
              <a:t>1999</a:t>
            </a:r>
            <a:endParaRPr lang="en-DE" dirty="0">
              <a:highlight>
                <a:srgbClr val="FFFF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59475-E4AA-4F47-A0B1-A18E0D921301}"/>
              </a:ext>
            </a:extLst>
          </p:cNvPr>
          <p:cNvSpPr/>
          <p:nvPr/>
        </p:nvSpPr>
        <p:spPr>
          <a:xfrm>
            <a:off x="6312052" y="2754599"/>
            <a:ext cx="65314" cy="118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EEB10E-48B9-B249-BD27-2CBD5E0C5900}"/>
              </a:ext>
            </a:extLst>
          </p:cNvPr>
          <p:cNvSpPr/>
          <p:nvPr/>
        </p:nvSpPr>
        <p:spPr>
          <a:xfrm>
            <a:off x="7795581" y="2901740"/>
            <a:ext cx="99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2060"/>
                </a:solidFill>
              </a:rPr>
              <a:t>MCTest</a:t>
            </a:r>
            <a:endParaRPr lang="en-DE" dirty="0">
              <a:solidFill>
                <a:srgbClr val="0020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38FAE-242C-F145-9C52-410ED70B1E71}"/>
              </a:ext>
            </a:extLst>
          </p:cNvPr>
          <p:cNvSpPr/>
          <p:nvPr/>
        </p:nvSpPr>
        <p:spPr>
          <a:xfrm>
            <a:off x="8309660" y="2817205"/>
            <a:ext cx="65314" cy="118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017918-A81E-6047-AA0E-285A53C9DF2A}"/>
              </a:ext>
            </a:extLst>
          </p:cNvPr>
          <p:cNvSpPr/>
          <p:nvPr/>
        </p:nvSpPr>
        <p:spPr>
          <a:xfrm>
            <a:off x="7809800" y="162741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C00000"/>
                </a:solidFill>
                <a:highlight>
                  <a:srgbClr val="FFFF00"/>
                </a:highlight>
              </a:rPr>
              <a:t>2013</a:t>
            </a:r>
            <a:endParaRPr lang="en-DE" dirty="0">
              <a:highlight>
                <a:srgbClr val="FFFF00"/>
              </a:highligh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B6211F-47DA-C648-AEA8-327A76BF7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5634" y="928803"/>
            <a:ext cx="2508137" cy="171994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4AF02DA-C685-D847-9817-59A81CE7F32D}"/>
              </a:ext>
            </a:extLst>
          </p:cNvPr>
          <p:cNvSpPr/>
          <p:nvPr/>
        </p:nvSpPr>
        <p:spPr>
          <a:xfrm>
            <a:off x="1041400" y="4016795"/>
            <a:ext cx="4035786" cy="1719943"/>
          </a:xfrm>
          <a:prstGeom prst="rect">
            <a:avLst/>
          </a:prstGeom>
          <a:solidFill>
            <a:srgbClr val="FEF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C00000"/>
              </a:buClr>
            </a:pPr>
            <a:r>
              <a:rPr lang="en-DE" dirty="0">
                <a:solidFill>
                  <a:srgbClr val="C00000"/>
                </a:solidFill>
                <a:latin typeface="Proxima Nova" panose="02000506030000020004" pitchFamily="2" charset="0"/>
              </a:rPr>
              <a:t>NLP interfaces to databases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§"/>
            </a:pPr>
            <a:r>
              <a:rPr lang="en-DE" dirty="0">
                <a:solidFill>
                  <a:schemeClr val="tx1"/>
                </a:solidFill>
                <a:latin typeface="Proxima Nova" panose="02000506030000020004" pitchFamily="2" charset="0"/>
              </a:rPr>
              <a:t>Precursors to the modern open-domain QA</a:t>
            </a:r>
          </a:p>
          <a:p>
            <a:pPr marL="285750" indent="-285750">
              <a:buClr>
                <a:srgbClr val="C00000"/>
              </a:buClr>
              <a:buFont typeface="Wingdings" pitchFamily="2" charset="2"/>
              <a:buChar char="§"/>
            </a:pPr>
            <a:r>
              <a:rPr lang="en-DE" dirty="0">
                <a:solidFill>
                  <a:schemeClr val="tx1"/>
                </a:solidFill>
                <a:latin typeface="Proxima Nova" panose="02000506030000020004" pitchFamily="2" charset="0"/>
              </a:rPr>
              <a:t>Mostly structured knowledge and limited domain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55E377-0D17-E345-966D-F9DB09119878}"/>
              </a:ext>
            </a:extLst>
          </p:cNvPr>
          <p:cNvSpPr/>
          <p:nvPr/>
        </p:nvSpPr>
        <p:spPr>
          <a:xfrm>
            <a:off x="6096000" y="4016795"/>
            <a:ext cx="4035786" cy="1719943"/>
          </a:xfrm>
          <a:prstGeom prst="rect">
            <a:avLst/>
          </a:prstGeom>
          <a:solidFill>
            <a:srgbClr val="FEF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>
                <a:solidFill>
                  <a:srgbClr val="002060"/>
                </a:solidFill>
                <a:latin typeface="Proxima Nova" panose="02000506030000020004" pitchFamily="2" charset="0"/>
              </a:rPr>
              <a:t>Story Comprehension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DE" dirty="0">
                <a:solidFill>
                  <a:schemeClr val="tx1"/>
                </a:solidFill>
                <a:latin typeface="Proxima Nova" panose="02000506030000020004" pitchFamily="2" charset="0"/>
              </a:rPr>
              <a:t>Precursors to Modern RC tasks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Proxima Nova" panose="02000506030000020004" pitchFamily="2" charset="0"/>
              </a:rPr>
              <a:t>Shank et al. (1977) – Yale AI Project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Proxima Nova" panose="02000506030000020004" pitchFamily="2" charset="0"/>
              </a:rPr>
              <a:t>Hirschman (1999) </a:t>
            </a:r>
            <a:endParaRPr lang="en-DE" dirty="0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lvl="1"/>
            <a:endParaRPr lang="en-DE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B20374-3298-3E49-B766-B247C5B85B4D}"/>
              </a:ext>
            </a:extLst>
          </p:cNvPr>
          <p:cNvGrpSpPr/>
          <p:nvPr/>
        </p:nvGrpSpPr>
        <p:grpSpPr>
          <a:xfrm>
            <a:off x="510747" y="2216613"/>
            <a:ext cx="4378724" cy="935443"/>
            <a:chOff x="510747" y="2216613"/>
            <a:chExt cx="4378724" cy="9354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8175DC-D48E-7B43-9618-D78919A4C7B8}"/>
                </a:ext>
              </a:extLst>
            </p:cNvPr>
            <p:cNvSpPr/>
            <p:nvPr/>
          </p:nvSpPr>
          <p:spPr>
            <a:xfrm>
              <a:off x="510747" y="2859337"/>
              <a:ext cx="9172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</a:rPr>
                <a:t>BASEBALL</a:t>
              </a:r>
              <a:endParaRPr lang="en-DE" sz="12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7BDADEA-BD26-FB46-AF1B-92F8B55322B9}"/>
                </a:ext>
              </a:extLst>
            </p:cNvPr>
            <p:cNvSpPr/>
            <p:nvPr/>
          </p:nvSpPr>
          <p:spPr>
            <a:xfrm>
              <a:off x="1008743" y="2749330"/>
              <a:ext cx="65314" cy="1189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792A6C-222D-F64B-977A-084C15E4DD1A}"/>
                </a:ext>
              </a:extLst>
            </p:cNvPr>
            <p:cNvSpPr/>
            <p:nvPr/>
          </p:nvSpPr>
          <p:spPr>
            <a:xfrm>
              <a:off x="2267900" y="2875057"/>
              <a:ext cx="12073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200" dirty="0">
                  <a:solidFill>
                    <a:srgbClr val="C00000"/>
                  </a:solidFill>
                </a:rPr>
                <a:t>Simmons et al.</a:t>
              </a:r>
              <a:endParaRPr lang="en-DE" sz="12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9C061C-AFE8-6744-A971-81C68C1CCF62}"/>
                </a:ext>
              </a:extLst>
            </p:cNvPr>
            <p:cNvSpPr/>
            <p:nvPr/>
          </p:nvSpPr>
          <p:spPr>
            <a:xfrm>
              <a:off x="2883187" y="2780410"/>
              <a:ext cx="65314" cy="1189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E95E193-2AED-3544-9CDA-E46AADDDD83E}"/>
                </a:ext>
              </a:extLst>
            </p:cNvPr>
            <p:cNvGrpSpPr/>
            <p:nvPr/>
          </p:nvGrpSpPr>
          <p:grpSpPr>
            <a:xfrm>
              <a:off x="3873487" y="2216613"/>
              <a:ext cx="1015984" cy="526158"/>
              <a:chOff x="1197425" y="2195332"/>
              <a:chExt cx="1015984" cy="52615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5AB87F4-0707-644E-88D7-5F6AF067D6E7}"/>
                  </a:ext>
                </a:extLst>
              </p:cNvPr>
              <p:cNvSpPr/>
              <p:nvPr/>
            </p:nvSpPr>
            <p:spPr>
              <a:xfrm>
                <a:off x="1197425" y="2195332"/>
                <a:ext cx="101598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200" dirty="0" err="1">
                    <a:solidFill>
                      <a:srgbClr val="C00000"/>
                    </a:solidFill>
                  </a:rPr>
                  <a:t>Murax</a:t>
                </a:r>
                <a:r>
                  <a:rPr lang="de-DE" sz="1200" dirty="0">
                    <a:solidFill>
                      <a:srgbClr val="C00000"/>
                    </a:solidFill>
                  </a:rPr>
                  <a:t> et al.</a:t>
                </a:r>
                <a:endParaRPr lang="en-DE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638B86B-090F-714B-9EA5-B330B302A8BD}"/>
                  </a:ext>
                </a:extLst>
              </p:cNvPr>
              <p:cNvSpPr/>
              <p:nvPr/>
            </p:nvSpPr>
            <p:spPr>
              <a:xfrm>
                <a:off x="1529109" y="2602506"/>
                <a:ext cx="65314" cy="11898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A27021-3BE2-4B48-8980-F85E19B00F34}"/>
              </a:ext>
            </a:extLst>
          </p:cNvPr>
          <p:cNvGrpSpPr/>
          <p:nvPr/>
        </p:nvGrpSpPr>
        <p:grpSpPr>
          <a:xfrm>
            <a:off x="1197425" y="2104691"/>
            <a:ext cx="5612216" cy="1463346"/>
            <a:chOff x="1197425" y="2104691"/>
            <a:chExt cx="5612216" cy="14633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06BBBD-1518-4D4B-B347-C5B908D0C840}"/>
                </a:ext>
              </a:extLst>
            </p:cNvPr>
            <p:cNvSpPr/>
            <p:nvPr/>
          </p:nvSpPr>
          <p:spPr>
            <a:xfrm>
              <a:off x="1651792" y="3291038"/>
              <a:ext cx="6776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200" dirty="0">
                  <a:solidFill>
                    <a:srgbClr val="002060"/>
                  </a:solidFill>
                </a:rPr>
                <a:t>LUNAR</a:t>
              </a:r>
              <a:endParaRPr lang="en-DE" sz="1200" dirty="0">
                <a:solidFill>
                  <a:srgbClr val="002060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0984FF-FFE6-B24D-B1B0-8E1D572DBF10}"/>
                </a:ext>
              </a:extLst>
            </p:cNvPr>
            <p:cNvSpPr/>
            <p:nvPr/>
          </p:nvSpPr>
          <p:spPr>
            <a:xfrm flipH="1">
              <a:off x="1990635" y="2767158"/>
              <a:ext cx="65314" cy="51626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D8FE795-F611-0B4E-A0F1-02A429D3B8A6}"/>
                </a:ext>
              </a:extLst>
            </p:cNvPr>
            <p:cNvGrpSpPr/>
            <p:nvPr/>
          </p:nvGrpSpPr>
          <p:grpSpPr>
            <a:xfrm>
              <a:off x="1197425" y="2195332"/>
              <a:ext cx="950901" cy="526158"/>
              <a:chOff x="1197425" y="2195332"/>
              <a:chExt cx="950901" cy="52615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7060A88-22D2-4B4C-91DC-CE269F45C897}"/>
                  </a:ext>
                </a:extLst>
              </p:cNvPr>
              <p:cNvSpPr/>
              <p:nvPr/>
            </p:nvSpPr>
            <p:spPr>
              <a:xfrm>
                <a:off x="1197425" y="2195332"/>
                <a:ext cx="95090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200" dirty="0" err="1">
                    <a:solidFill>
                      <a:srgbClr val="002060"/>
                    </a:solidFill>
                  </a:rPr>
                  <a:t>Shank</a:t>
                </a:r>
                <a:r>
                  <a:rPr lang="de-DE" sz="1200" dirty="0">
                    <a:solidFill>
                      <a:srgbClr val="002060"/>
                    </a:solidFill>
                  </a:rPr>
                  <a:t> et al</a:t>
                </a:r>
                <a:endParaRPr lang="en-DE" sz="12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D9207E7-0FB7-BC4E-9C8A-B4CBE810EF7B}"/>
                  </a:ext>
                </a:extLst>
              </p:cNvPr>
              <p:cNvSpPr/>
              <p:nvPr/>
            </p:nvSpPr>
            <p:spPr>
              <a:xfrm>
                <a:off x="1529109" y="2602506"/>
                <a:ext cx="65314" cy="11898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D6C9D52-15CE-B041-ADEF-6CFF3975C3A4}"/>
                </a:ext>
              </a:extLst>
            </p:cNvPr>
            <p:cNvGrpSpPr/>
            <p:nvPr/>
          </p:nvGrpSpPr>
          <p:grpSpPr>
            <a:xfrm>
              <a:off x="5776986" y="2104691"/>
              <a:ext cx="1032655" cy="714918"/>
              <a:chOff x="2167350" y="2043798"/>
              <a:chExt cx="1032655" cy="71491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A884990-BFE9-AF40-843E-17B121E2685C}"/>
                  </a:ext>
                </a:extLst>
              </p:cNvPr>
              <p:cNvSpPr/>
              <p:nvPr/>
            </p:nvSpPr>
            <p:spPr>
              <a:xfrm>
                <a:off x="2167350" y="2043798"/>
                <a:ext cx="103265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1200" dirty="0">
                    <a:solidFill>
                      <a:srgbClr val="002060"/>
                    </a:solidFill>
                  </a:rPr>
                  <a:t>Hirschmann</a:t>
                </a:r>
                <a:endParaRPr lang="en-DE" sz="12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E9EF427-0AE0-EB43-B79A-8CA703ED8761}"/>
                  </a:ext>
                </a:extLst>
              </p:cNvPr>
              <p:cNvSpPr/>
              <p:nvPr/>
            </p:nvSpPr>
            <p:spPr>
              <a:xfrm flipH="1">
                <a:off x="2705779" y="2443358"/>
                <a:ext cx="61951" cy="31535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  <p:sp>
        <p:nvSpPr>
          <p:cNvPr id="43" name="Slide Number Placeholder 4">
            <a:extLst>
              <a:ext uri="{FF2B5EF4-FFF2-40B4-BE49-F238E27FC236}">
                <a16:creationId xmlns:a16="http://schemas.microsoft.com/office/drawing/2014/main" id="{9226D49C-3C8D-2240-B817-A53B2CCD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8B78770-5108-44B0-81A9-EBA5BA61BB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8DBBBEC1-FAB2-3946-995E-5D6E7756C0D2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74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25"/>
    </mc:Choice>
    <mc:Fallback xmlns="">
      <p:transition spd="slow" advTm="11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/>
      <p:bldP spid="12" grpId="0"/>
      <p:bldP spid="13" grpId="0"/>
      <p:bldP spid="15" grpId="0" animBg="1"/>
      <p:bldP spid="16" grpId="0"/>
      <p:bldP spid="17" grpId="0" animBg="1"/>
      <p:bldP spid="18" grpId="0"/>
      <p:bldP spid="29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9" y="5536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QA @ TREC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7676"/>
            <a:ext cx="10515600" cy="3787615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chemeClr val="accent2"/>
                </a:solidFill>
                <a:latin typeface="Proxima Nova" panose="02000506030000020004" pitchFamily="2" charset="0"/>
              </a:rPr>
              <a:t>Goal</a:t>
            </a:r>
            <a:endParaRPr lang="en-US" altLang="en-US" b="1" dirty="0">
              <a:solidFill>
                <a:schemeClr val="accent2"/>
              </a:solidFill>
              <a:latin typeface="Proxima Nova" panose="02000506030000020004" pitchFamily="2" charset="0"/>
            </a:endParaRPr>
          </a:p>
          <a:p>
            <a:pPr lvl="1"/>
            <a:r>
              <a:rPr lang="en-US" altLang="en-US" sz="2200" dirty="0">
                <a:latin typeface="Proxima Nova" panose="02000506030000020004" pitchFamily="2" charset="0"/>
              </a:rPr>
              <a:t>Encourage research in information retrieval based on large-scale collections </a:t>
            </a:r>
          </a:p>
          <a:p>
            <a:endParaRPr lang="en-US" altLang="en-US" sz="2400" dirty="0">
              <a:latin typeface="Proxima Nova" panose="02000506030000020004" pitchFamily="2" charset="0"/>
            </a:endParaRPr>
          </a:p>
          <a:p>
            <a:r>
              <a:rPr lang="en-US" altLang="en-US" sz="2400" dirty="0">
                <a:latin typeface="Proxima Nova" panose="02000506030000020004" pitchFamily="2" charset="0"/>
              </a:rPr>
              <a:t>Types of Questions:</a:t>
            </a:r>
          </a:p>
          <a:p>
            <a:pPr lvl="1"/>
            <a:endParaRPr lang="en-US" altLang="en-US" sz="2200" dirty="0">
              <a:latin typeface="Proxima Nova" panose="0200050603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AB4616-2143-C24F-AD4C-0BA6687A331C}"/>
              </a:ext>
            </a:extLst>
          </p:cNvPr>
          <p:cNvSpPr/>
          <p:nvPr/>
        </p:nvSpPr>
        <p:spPr>
          <a:xfrm>
            <a:off x="659600" y="3723862"/>
            <a:ext cx="3917124" cy="1456462"/>
          </a:xfrm>
          <a:prstGeom prst="rect">
            <a:avLst/>
          </a:prstGeom>
          <a:solidFill>
            <a:srgbClr val="FEF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>
                <a:solidFill>
                  <a:srgbClr val="C00000"/>
                </a:solidFill>
                <a:latin typeface="Proxima Nova" panose="02000506030000020004" pitchFamily="2" charset="0"/>
              </a:rPr>
              <a:t>Fact-based, short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tx1"/>
                </a:solidFill>
                <a:latin typeface="Proxima Nova" panose="02000506030000020004" pitchFamily="2" charset="0"/>
              </a:rPr>
              <a:t>How many feet in a mile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roxima Nova" panose="02000506030000020004" pitchFamily="2" charset="0"/>
              </a:rPr>
              <a:t>Name a food high in zinc.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roxima Nova" panose="02000506030000020004" pitchFamily="2" charset="0"/>
              </a:rPr>
              <a:t>When was the first stamp issued 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43E83A-5E62-F644-BAC1-AA0F38E32DCF}"/>
              </a:ext>
            </a:extLst>
          </p:cNvPr>
          <p:cNvSpPr/>
          <p:nvPr/>
        </p:nvSpPr>
        <p:spPr>
          <a:xfrm>
            <a:off x="4745539" y="3723862"/>
            <a:ext cx="3400889" cy="1456462"/>
          </a:xfrm>
          <a:prstGeom prst="rect">
            <a:avLst/>
          </a:prstGeom>
          <a:solidFill>
            <a:srgbClr val="FEF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>
                <a:solidFill>
                  <a:srgbClr val="C00000"/>
                </a:solidFill>
                <a:latin typeface="Proxima Nova" panose="02000506030000020004" pitchFamily="2" charset="0"/>
              </a:rPr>
              <a:t>Definition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tx1"/>
                </a:solidFill>
                <a:latin typeface="Proxima Nova" panose="02000506030000020004" pitchFamily="2" charset="0"/>
              </a:rPr>
              <a:t>Who was Galileo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roxima Nova" panose="02000506030000020004" pitchFamily="2" charset="0"/>
              </a:rPr>
              <a:t>What is an atom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roxima Nova" panose="02000506030000020004" pitchFamily="2" charset="0"/>
              </a:rPr>
              <a:t>What is lymphosarcoma 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E80403-A4C1-874B-85D3-EE9AF2FD3DC2}"/>
              </a:ext>
            </a:extLst>
          </p:cNvPr>
          <p:cNvSpPr/>
          <p:nvPr/>
        </p:nvSpPr>
        <p:spPr>
          <a:xfrm>
            <a:off x="8315243" y="3684345"/>
            <a:ext cx="3651470" cy="1456462"/>
          </a:xfrm>
          <a:prstGeom prst="rect">
            <a:avLst/>
          </a:prstGeom>
          <a:solidFill>
            <a:srgbClr val="FEF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>
                <a:solidFill>
                  <a:srgbClr val="C00000"/>
                </a:solidFill>
                <a:latin typeface="Proxima Nova" panose="02000506030000020004" pitchFamily="2" charset="0"/>
              </a:rPr>
              <a:t>Reformulation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tx1"/>
                </a:solidFill>
                <a:latin typeface="Proxima Nova" panose="02000506030000020004" pitchFamily="2" charset="0"/>
              </a:rPr>
              <a:t>What attracts tourists in Reims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tx1"/>
                </a:solidFill>
                <a:latin typeface="Proxima Nova" panose="02000506030000020004" pitchFamily="2" charset="0"/>
              </a:rPr>
              <a:t>What are tourist attractions in Reims ?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8EF5585-BAD9-454F-A791-AFCA6BB6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21F628-3A2B-4022-A6AF-85D9B7F703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C6D083D-4FA1-5A45-8AB0-474E8BB76899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8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91"/>
    </mc:Choice>
    <mc:Fallback xmlns="">
      <p:transition spd="slow" advTm="40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9" y="5536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Modern History of Text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69969"/>
            <a:ext cx="10515600" cy="1772950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Started with CNN/Daily Mail and popularized with SQUAD</a:t>
            </a: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Benchmarks ranging from 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Simple to complex questions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Realistic to synthetically generated questions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Crowdsourced to extractive answers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77613F-8877-7642-B16F-92173A78FF6F}"/>
              </a:ext>
            </a:extLst>
          </p:cNvPr>
          <p:cNvCxnSpPr/>
          <p:nvPr/>
        </p:nvCxnSpPr>
        <p:spPr>
          <a:xfrm>
            <a:off x="1008743" y="2749330"/>
            <a:ext cx="9935028" cy="65314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46D99E-0C1C-D74D-962A-DF849873BC7B}"/>
              </a:ext>
            </a:extLst>
          </p:cNvPr>
          <p:cNvSpPr/>
          <p:nvPr/>
        </p:nvSpPr>
        <p:spPr>
          <a:xfrm>
            <a:off x="349862" y="2814644"/>
            <a:ext cx="13789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C00000"/>
                </a:solidFill>
              </a:rPr>
              <a:t>MCTest</a:t>
            </a:r>
            <a:endParaRPr lang="de-DE" dirty="0">
              <a:solidFill>
                <a:srgbClr val="C00000"/>
              </a:solidFill>
            </a:endParaRPr>
          </a:p>
          <a:p>
            <a:r>
              <a:rPr lang="de-DE" sz="1200" dirty="0">
                <a:solidFill>
                  <a:srgbClr val="C00000"/>
                </a:solidFill>
              </a:rPr>
              <a:t>(2600 </a:t>
            </a:r>
            <a:r>
              <a:rPr lang="de-DE" sz="1200" dirty="0" err="1">
                <a:solidFill>
                  <a:srgbClr val="C00000"/>
                </a:solidFill>
              </a:rPr>
              <a:t>Questions</a:t>
            </a:r>
            <a:r>
              <a:rPr lang="de-DE" sz="1200" dirty="0">
                <a:solidFill>
                  <a:srgbClr val="C00000"/>
                </a:solidFill>
              </a:rPr>
              <a:t>)</a:t>
            </a:r>
            <a:endParaRPr lang="en-DE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5781DD-B836-374B-96A7-6830814F6C88}"/>
              </a:ext>
            </a:extLst>
          </p:cNvPr>
          <p:cNvSpPr/>
          <p:nvPr/>
        </p:nvSpPr>
        <p:spPr>
          <a:xfrm>
            <a:off x="1046549" y="2749330"/>
            <a:ext cx="65314" cy="118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3FFE43-337C-6B4B-A768-C2072B863D6F}"/>
              </a:ext>
            </a:extLst>
          </p:cNvPr>
          <p:cNvSpPr/>
          <p:nvPr/>
        </p:nvSpPr>
        <p:spPr>
          <a:xfrm>
            <a:off x="3185605" y="3306832"/>
            <a:ext cx="2191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2060"/>
                </a:solidFill>
              </a:rPr>
              <a:t>Children</a:t>
            </a:r>
            <a:r>
              <a:rPr lang="de-DE" dirty="0">
                <a:solidFill>
                  <a:srgbClr val="002060"/>
                </a:solidFill>
              </a:rPr>
              <a:t> Book Test</a:t>
            </a:r>
            <a:endParaRPr lang="en-DE" dirty="0">
              <a:solidFill>
                <a:srgbClr val="00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13EDA6-FFC2-0747-BD35-7437E1481DF9}"/>
              </a:ext>
            </a:extLst>
          </p:cNvPr>
          <p:cNvSpPr/>
          <p:nvPr/>
        </p:nvSpPr>
        <p:spPr>
          <a:xfrm flipH="1">
            <a:off x="3873487" y="2777316"/>
            <a:ext cx="65314" cy="5162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1ACE69-C629-264B-84F8-3512E48D9DD6}"/>
              </a:ext>
            </a:extLst>
          </p:cNvPr>
          <p:cNvSpPr/>
          <p:nvPr/>
        </p:nvSpPr>
        <p:spPr>
          <a:xfrm>
            <a:off x="4604273" y="2972436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2060"/>
                </a:solidFill>
              </a:rPr>
              <a:t>SQuAD</a:t>
            </a:r>
            <a:endParaRPr lang="en-DE" dirty="0">
              <a:solidFill>
                <a:srgbClr val="00206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9695E3-48B1-4944-B820-AA84ED430A27}"/>
              </a:ext>
            </a:extLst>
          </p:cNvPr>
          <p:cNvSpPr/>
          <p:nvPr/>
        </p:nvSpPr>
        <p:spPr>
          <a:xfrm>
            <a:off x="4951893" y="2796464"/>
            <a:ext cx="65314" cy="118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5B6F45-DB87-8D44-A51C-7C6A5D0E9176}"/>
              </a:ext>
            </a:extLst>
          </p:cNvPr>
          <p:cNvGrpSpPr/>
          <p:nvPr/>
        </p:nvGrpSpPr>
        <p:grpSpPr>
          <a:xfrm>
            <a:off x="1178068" y="1881909"/>
            <a:ext cx="1525161" cy="839581"/>
            <a:chOff x="1178068" y="1881909"/>
            <a:chExt cx="1525161" cy="83958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DCF1208-7D0E-B748-9C9C-A5757082146B}"/>
                </a:ext>
              </a:extLst>
            </p:cNvPr>
            <p:cNvSpPr/>
            <p:nvPr/>
          </p:nvSpPr>
          <p:spPr>
            <a:xfrm>
              <a:off x="1178068" y="1881909"/>
              <a:ext cx="1525161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rgbClr val="C00000"/>
                  </a:solidFill>
                </a:rPr>
                <a:t>P</a:t>
              </a:r>
              <a:r>
                <a:rPr lang="en-DE" dirty="0">
                  <a:solidFill>
                    <a:srgbClr val="C00000"/>
                  </a:solidFill>
                </a:rPr>
                <a:t>rocessBank</a:t>
              </a:r>
            </a:p>
            <a:p>
              <a:r>
                <a:rPr lang="en-DE" sz="1200" dirty="0">
                  <a:solidFill>
                    <a:srgbClr val="C00000"/>
                  </a:solidFill>
                </a:rPr>
                <a:t>(500 questions)</a:t>
              </a:r>
              <a:endParaRPr lang="de-DE" sz="1200" dirty="0">
                <a:solidFill>
                  <a:srgbClr val="C00000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78975D-D6F4-8343-943E-43DA6B31E38A}"/>
                </a:ext>
              </a:extLst>
            </p:cNvPr>
            <p:cNvSpPr/>
            <p:nvPr/>
          </p:nvSpPr>
          <p:spPr>
            <a:xfrm>
              <a:off x="1529109" y="2602506"/>
              <a:ext cx="65314" cy="1189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8EE14D-69D7-3347-B03B-BC599B7A344C}"/>
              </a:ext>
            </a:extLst>
          </p:cNvPr>
          <p:cNvGrpSpPr/>
          <p:nvPr/>
        </p:nvGrpSpPr>
        <p:grpSpPr>
          <a:xfrm>
            <a:off x="3873487" y="2216613"/>
            <a:ext cx="1566454" cy="526158"/>
            <a:chOff x="1197425" y="2195332"/>
            <a:chExt cx="1566454" cy="52615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A9A43DD-742C-6C4E-9343-EA242A4D5332}"/>
                </a:ext>
              </a:extLst>
            </p:cNvPr>
            <p:cNvSpPr/>
            <p:nvPr/>
          </p:nvSpPr>
          <p:spPr>
            <a:xfrm>
              <a:off x="1197425" y="2195332"/>
              <a:ext cx="15664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err="1">
                  <a:solidFill>
                    <a:srgbClr val="002060"/>
                  </a:solidFill>
                </a:rPr>
                <a:t>WikiReading</a:t>
              </a:r>
              <a:endParaRPr lang="en-DE" dirty="0">
                <a:solidFill>
                  <a:srgbClr val="00206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BDCC7A-4BF7-0E4F-89F9-1F56CEF7C950}"/>
                </a:ext>
              </a:extLst>
            </p:cNvPr>
            <p:cNvSpPr/>
            <p:nvPr/>
          </p:nvSpPr>
          <p:spPr>
            <a:xfrm>
              <a:off x="1529109" y="2602506"/>
              <a:ext cx="65314" cy="1189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75ED22-3E7F-0D46-8ECD-0AA3ABFEB9B7}"/>
              </a:ext>
            </a:extLst>
          </p:cNvPr>
          <p:cNvGrpSpPr/>
          <p:nvPr/>
        </p:nvGrpSpPr>
        <p:grpSpPr>
          <a:xfrm>
            <a:off x="5198741" y="1807740"/>
            <a:ext cx="1293303" cy="993609"/>
            <a:chOff x="1084108" y="1727881"/>
            <a:chExt cx="1293303" cy="9936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E666469-9A6D-4241-B8FC-42C966EF581F}"/>
                </a:ext>
              </a:extLst>
            </p:cNvPr>
            <p:cNvSpPr/>
            <p:nvPr/>
          </p:nvSpPr>
          <p:spPr>
            <a:xfrm>
              <a:off x="1084108" y="1727881"/>
              <a:ext cx="12933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rgbClr val="002060"/>
                  </a:solidFill>
                </a:rPr>
                <a:t>LAMBADA</a:t>
              </a:r>
              <a:endParaRPr lang="en-DE" dirty="0">
                <a:solidFill>
                  <a:srgbClr val="002060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B2404A-CE40-E840-B624-0C1EC5B3374B}"/>
                </a:ext>
              </a:extLst>
            </p:cNvPr>
            <p:cNvSpPr/>
            <p:nvPr/>
          </p:nvSpPr>
          <p:spPr>
            <a:xfrm flipH="1">
              <a:off x="1594421" y="2157624"/>
              <a:ext cx="65312" cy="5638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D00E3A0-E5B3-A440-8F21-BF1A49D2C47A}"/>
              </a:ext>
            </a:extLst>
          </p:cNvPr>
          <p:cNvSpPr/>
          <p:nvPr/>
        </p:nvSpPr>
        <p:spPr>
          <a:xfrm>
            <a:off x="5843397" y="3281558"/>
            <a:ext cx="1879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Who </a:t>
            </a:r>
            <a:r>
              <a:rPr lang="de-DE" dirty="0" err="1">
                <a:solidFill>
                  <a:srgbClr val="002060"/>
                </a:solidFill>
              </a:rPr>
              <a:t>Did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What</a:t>
            </a:r>
            <a:r>
              <a:rPr lang="de-DE" dirty="0">
                <a:solidFill>
                  <a:srgbClr val="002060"/>
                </a:solidFill>
              </a:rPr>
              <a:t> ?</a:t>
            </a:r>
            <a:endParaRPr lang="en-DE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DB0700-B83B-BB4B-8350-DBD25FD0859C}"/>
              </a:ext>
            </a:extLst>
          </p:cNvPr>
          <p:cNvSpPr/>
          <p:nvPr/>
        </p:nvSpPr>
        <p:spPr>
          <a:xfrm flipH="1">
            <a:off x="6531279" y="2752042"/>
            <a:ext cx="65314" cy="51626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06D5004-4E0C-0743-8022-9F7E6874F260}"/>
              </a:ext>
            </a:extLst>
          </p:cNvPr>
          <p:cNvGrpSpPr/>
          <p:nvPr/>
        </p:nvGrpSpPr>
        <p:grpSpPr>
          <a:xfrm>
            <a:off x="6878510" y="2122587"/>
            <a:ext cx="1109791" cy="669884"/>
            <a:chOff x="1075469" y="2051605"/>
            <a:chExt cx="1109791" cy="66988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32360A-B85F-AC49-8924-9090A235AEF2}"/>
                </a:ext>
              </a:extLst>
            </p:cNvPr>
            <p:cNvSpPr/>
            <p:nvPr/>
          </p:nvSpPr>
          <p:spPr>
            <a:xfrm>
              <a:off x="1075469" y="2051605"/>
              <a:ext cx="11097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err="1">
                  <a:solidFill>
                    <a:srgbClr val="002060"/>
                  </a:solidFill>
                </a:rPr>
                <a:t>NewsQA</a:t>
              </a:r>
              <a:endParaRPr lang="en-DE" dirty="0">
                <a:solidFill>
                  <a:srgbClr val="00206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817882-CFBC-844B-A489-EB80D3C04A77}"/>
                </a:ext>
              </a:extLst>
            </p:cNvPr>
            <p:cNvSpPr/>
            <p:nvPr/>
          </p:nvSpPr>
          <p:spPr>
            <a:xfrm flipH="1">
              <a:off x="1594421" y="2459268"/>
              <a:ext cx="65312" cy="2622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DCA503-762B-D144-B5EE-FDC7B6CBC96B}"/>
              </a:ext>
            </a:extLst>
          </p:cNvPr>
          <p:cNvGrpSpPr/>
          <p:nvPr/>
        </p:nvGrpSpPr>
        <p:grpSpPr>
          <a:xfrm>
            <a:off x="7787253" y="2800258"/>
            <a:ext cx="1156470" cy="558641"/>
            <a:chOff x="1104837" y="2459268"/>
            <a:chExt cx="1156470" cy="5586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5A946A-0AFB-EE40-AA43-CDA7C903FA73}"/>
                </a:ext>
              </a:extLst>
            </p:cNvPr>
            <p:cNvSpPr/>
            <p:nvPr/>
          </p:nvSpPr>
          <p:spPr>
            <a:xfrm>
              <a:off x="1104837" y="2648577"/>
              <a:ext cx="11564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err="1">
                  <a:solidFill>
                    <a:srgbClr val="002060"/>
                  </a:solidFill>
                </a:rPr>
                <a:t>MsMarco</a:t>
              </a:r>
              <a:endParaRPr lang="en-DE" dirty="0">
                <a:solidFill>
                  <a:srgbClr val="002060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432924D-63AB-534B-983E-86796F51C358}"/>
                </a:ext>
              </a:extLst>
            </p:cNvPr>
            <p:cNvSpPr/>
            <p:nvPr/>
          </p:nvSpPr>
          <p:spPr>
            <a:xfrm flipH="1">
              <a:off x="1594421" y="2459268"/>
              <a:ext cx="65312" cy="2622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CEF10E-D992-6548-9008-AA777C9EE109}"/>
              </a:ext>
            </a:extLst>
          </p:cNvPr>
          <p:cNvGrpSpPr/>
          <p:nvPr/>
        </p:nvGrpSpPr>
        <p:grpSpPr>
          <a:xfrm>
            <a:off x="2744277" y="1705409"/>
            <a:ext cx="1859996" cy="1020550"/>
            <a:chOff x="937826" y="1700940"/>
            <a:chExt cx="1859996" cy="102055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616C69-7074-C14D-BD55-DDC41BAE406A}"/>
                </a:ext>
              </a:extLst>
            </p:cNvPr>
            <p:cNvSpPr/>
            <p:nvPr/>
          </p:nvSpPr>
          <p:spPr>
            <a:xfrm>
              <a:off x="937826" y="1700940"/>
              <a:ext cx="1859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rgbClr val="002060"/>
                  </a:solidFill>
                </a:rPr>
                <a:t>CNN/Daily Mail</a:t>
              </a:r>
              <a:endParaRPr lang="en-DE" dirty="0">
                <a:solidFill>
                  <a:srgbClr val="00206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B5A94A-6838-AE49-BF02-7CF6BBB2C120}"/>
                </a:ext>
              </a:extLst>
            </p:cNvPr>
            <p:cNvSpPr/>
            <p:nvPr/>
          </p:nvSpPr>
          <p:spPr>
            <a:xfrm>
              <a:off x="1529109" y="2108114"/>
              <a:ext cx="59516" cy="6133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768303F-7BD6-A54F-A21C-67FC2279A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776" y="1503067"/>
            <a:ext cx="228600" cy="24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0ABB9-5A93-1D45-AFEF-78C47761D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0964" y="3117599"/>
            <a:ext cx="228600" cy="2413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7E034CE-15F5-F948-BA3B-33C20D1F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6185" y="2063175"/>
            <a:ext cx="228600" cy="241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B577A4B-2CEF-AF4E-84EB-142FC0E34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174" y="1589404"/>
            <a:ext cx="228600" cy="241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BFCC407-C989-CC4D-8DBD-CF68B21A08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0603" y="3035176"/>
            <a:ext cx="228600" cy="2413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0C3AE06-379B-2F49-A666-AD063E64E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046" y="3058743"/>
            <a:ext cx="228600" cy="2413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2D6DD2A-F547-9F42-9B66-50B24B0253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1188" y="3323345"/>
            <a:ext cx="228600" cy="2413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CCA38E-FA0B-F74E-95C7-843D6CE3FA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412" y="1934842"/>
            <a:ext cx="589528" cy="26048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C256EFFE-553E-8D4E-B7B4-81C37D6D3179}"/>
              </a:ext>
            </a:extLst>
          </p:cNvPr>
          <p:cNvGrpSpPr/>
          <p:nvPr/>
        </p:nvGrpSpPr>
        <p:grpSpPr>
          <a:xfrm>
            <a:off x="9158981" y="2849496"/>
            <a:ext cx="843885" cy="565998"/>
            <a:chOff x="1199093" y="2459268"/>
            <a:chExt cx="843885" cy="56599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A95A948-538C-EE43-8D5C-C072E4045DFA}"/>
                </a:ext>
              </a:extLst>
            </p:cNvPr>
            <p:cNvSpPr/>
            <p:nvPr/>
          </p:nvSpPr>
          <p:spPr>
            <a:xfrm>
              <a:off x="1199093" y="2655934"/>
              <a:ext cx="8438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rgbClr val="002060"/>
                  </a:solidFill>
                </a:rPr>
                <a:t>QUAC</a:t>
              </a:r>
              <a:endParaRPr lang="en-DE" dirty="0">
                <a:solidFill>
                  <a:srgbClr val="002060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645F27C-C48B-7847-8BB1-18E0CB532A74}"/>
                </a:ext>
              </a:extLst>
            </p:cNvPr>
            <p:cNvSpPr/>
            <p:nvPr/>
          </p:nvSpPr>
          <p:spPr>
            <a:xfrm flipH="1">
              <a:off x="1594421" y="2459268"/>
              <a:ext cx="65312" cy="2622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88138E-FF18-EE4E-91F9-E5C665216B69}"/>
              </a:ext>
            </a:extLst>
          </p:cNvPr>
          <p:cNvGrpSpPr/>
          <p:nvPr/>
        </p:nvGrpSpPr>
        <p:grpSpPr>
          <a:xfrm>
            <a:off x="8829107" y="2120743"/>
            <a:ext cx="1242648" cy="669884"/>
            <a:chOff x="1075469" y="2051605"/>
            <a:chExt cx="1242648" cy="66988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7EF36E2-C7A9-D14F-8B14-20821166AE81}"/>
                </a:ext>
              </a:extLst>
            </p:cNvPr>
            <p:cNvSpPr/>
            <p:nvPr/>
          </p:nvSpPr>
          <p:spPr>
            <a:xfrm>
              <a:off x="1075469" y="2051605"/>
              <a:ext cx="1242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dirty="0" err="1">
                  <a:solidFill>
                    <a:srgbClr val="002060"/>
                  </a:solidFill>
                </a:rPr>
                <a:t>HotpotQA</a:t>
              </a:r>
              <a:endParaRPr lang="en-DE" dirty="0">
                <a:solidFill>
                  <a:srgbClr val="00206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4ECBAC-9B42-9447-8C6E-E8EA5D0D52BA}"/>
                </a:ext>
              </a:extLst>
            </p:cNvPr>
            <p:cNvSpPr/>
            <p:nvPr/>
          </p:nvSpPr>
          <p:spPr>
            <a:xfrm flipH="1">
              <a:off x="1594421" y="2459268"/>
              <a:ext cx="65312" cy="2622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53" name="Slide Number Placeholder 4">
            <a:extLst>
              <a:ext uri="{FF2B5EF4-FFF2-40B4-BE49-F238E27FC236}">
                <a16:creationId xmlns:a16="http://schemas.microsoft.com/office/drawing/2014/main" id="{E5707C44-3898-DB46-95C6-41DD3E12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BE9788E-47DD-4644-A8C1-9819DBD4F1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A6F60052-68F2-404A-8328-BACE180018C5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extLst>
      <p:ext uri="{BB962C8B-B14F-4D97-AF65-F5344CB8AC3E}">
        <p14:creationId xmlns:p14="http://schemas.microsoft.com/office/powerpoint/2010/main" val="275030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08"/>
    </mc:Choice>
    <mc:Fallback xmlns="">
      <p:transition spd="slow" advTm="5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88" y="3250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SQUAD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C5490C-E130-8E44-AB98-9B9D84342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613" y="941266"/>
            <a:ext cx="7285703" cy="3458069"/>
          </a:xfrm>
          <a:prstGeom prst="rect">
            <a:avLst/>
          </a:prstGeo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30063971-07B4-634D-B3AB-7A9B4AC49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175" y="4258442"/>
            <a:ext cx="10515600" cy="1772950"/>
          </a:xfrm>
        </p:spPr>
        <p:txBody>
          <a:bodyPr>
            <a:normAutofit fontScale="92500" lnSpcReduction="10000"/>
          </a:bodyPr>
          <a:lstStyle/>
          <a:p>
            <a:endParaRPr lang="en-DE" dirty="0">
              <a:latin typeface="Proxima Nova" panose="02000506030000020004" pitchFamily="2" charset="0"/>
            </a:endParaRPr>
          </a:p>
          <a:p>
            <a:r>
              <a:rPr lang="en-DE" dirty="0">
                <a:latin typeface="Proxima Nova" panose="02000506030000020004" pitchFamily="2" charset="0"/>
              </a:rPr>
              <a:t>Extractive answers, span extraction</a:t>
            </a:r>
          </a:p>
          <a:p>
            <a:r>
              <a:rPr lang="en-DE" dirty="0">
                <a:latin typeface="Proxima Nova" panose="02000506030000020004" pitchFamily="2" charset="0"/>
              </a:rPr>
              <a:t> &gt; 100k examples</a:t>
            </a:r>
          </a:p>
          <a:p>
            <a:r>
              <a:rPr lang="en-DE" dirty="0">
                <a:latin typeface="Proxima Nova" panose="02000506030000020004" pitchFamily="2" charset="0"/>
              </a:rPr>
              <a:t>Deep learning wave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2CC3499-6F96-424C-8F0B-1AE2FACE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BD7949-0795-41DD-9496-BA2364A364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74A89E9-10C1-A14A-AC7B-53769F210FF3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extLst>
      <p:ext uri="{BB962C8B-B14F-4D97-AF65-F5344CB8AC3E}">
        <p14:creationId xmlns:p14="http://schemas.microsoft.com/office/powerpoint/2010/main" val="233055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42"/>
    </mc:Choice>
    <mc:Fallback xmlns="">
      <p:transition spd="slow" advTm="54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88" y="3250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SQUAD v1, v2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C5490C-E130-8E44-AB98-9B9D84342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375" y="1074003"/>
            <a:ext cx="4459464" cy="21166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727B18-D2D5-D149-A0B8-CE9038789BDA}"/>
              </a:ext>
            </a:extLst>
          </p:cNvPr>
          <p:cNvSpPr/>
          <p:nvPr/>
        </p:nvSpPr>
        <p:spPr>
          <a:xfrm>
            <a:off x="1438290" y="3691884"/>
            <a:ext cx="3917124" cy="1456462"/>
          </a:xfrm>
          <a:prstGeom prst="rect">
            <a:avLst/>
          </a:prstGeom>
          <a:solidFill>
            <a:srgbClr val="FEF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>
                <a:solidFill>
                  <a:srgbClr val="C00000"/>
                </a:solidFill>
                <a:latin typeface="Proxima Nova" panose="02000506030000020004" pitchFamily="2" charset="0"/>
              </a:rPr>
              <a:t>Version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tx1"/>
                </a:solidFill>
                <a:latin typeface="Proxima Nova" panose="02000506030000020004" pitchFamily="2" charset="0"/>
              </a:rPr>
              <a:t>All answers in the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roxima Nova" panose="02000506030000020004" pitchFamily="2" charset="0"/>
              </a:rPr>
              <a:t>Evaluation – Exact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roxima Nova" panose="02000506030000020004" pitchFamily="2" charset="0"/>
              </a:rPr>
              <a:t>Evaluation – F1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roxima Nova" panose="02000506030000020004" pitchFamily="2" charset="0"/>
              </a:rPr>
              <a:t>Partial match assuming </a:t>
            </a:r>
            <a:r>
              <a:rPr lang="en-GB" dirty="0" err="1">
                <a:solidFill>
                  <a:schemeClr val="tx1"/>
                </a:solidFill>
                <a:latin typeface="Proxima Nova" panose="02000506030000020004" pitchFamily="2" charset="0"/>
              </a:rPr>
              <a:t>BoW</a:t>
            </a:r>
            <a:endParaRPr lang="en-GB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76AAD5-CEE1-A544-984E-F1AF7EE143CC}"/>
              </a:ext>
            </a:extLst>
          </p:cNvPr>
          <p:cNvSpPr/>
          <p:nvPr/>
        </p:nvSpPr>
        <p:spPr>
          <a:xfrm>
            <a:off x="5888540" y="3667368"/>
            <a:ext cx="4671305" cy="1456462"/>
          </a:xfrm>
          <a:prstGeom prst="rect">
            <a:avLst/>
          </a:prstGeom>
          <a:solidFill>
            <a:srgbClr val="FEF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>
                <a:solidFill>
                  <a:srgbClr val="C00000"/>
                </a:solidFill>
                <a:latin typeface="Proxima Nova" panose="02000506030000020004" pitchFamily="2" charset="0"/>
              </a:rPr>
              <a:t>Version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tx1"/>
                </a:solidFill>
                <a:latin typeface="Proxima Nova" panose="02000506030000020004" pitchFamily="2" charset="0"/>
              </a:rPr>
              <a:t>Open world assumption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tx1"/>
                </a:solidFill>
                <a:latin typeface="Proxima Nova" panose="02000506030000020004" pitchFamily="2" charset="0"/>
              </a:rPr>
              <a:t>1/3 training instances have no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roxima Nova" panose="02000506030000020004" pitchFamily="2" charset="0"/>
              </a:rPr>
              <a:t>½ dev/test instances have no answer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6E68D-5434-DF40-ADF0-96A5B7B47238}"/>
              </a:ext>
            </a:extLst>
          </p:cNvPr>
          <p:cNvSpPr txBox="1"/>
          <p:nvPr/>
        </p:nvSpPr>
        <p:spPr>
          <a:xfrm>
            <a:off x="5814798" y="3256592"/>
            <a:ext cx="456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Question: Which team won Quiz Bowl 50 ?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185F0C5-384B-884E-AEC2-8466449F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DAF899-7B77-4D8B-9DEE-F13E15CE5A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80320" y="2127240"/>
              <a:ext cx="738720" cy="28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DAF899-7B77-4D8B-9DEE-F13E15CE5A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70960" y="2117880"/>
                <a:ext cx="757440" cy="305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9E125D-50C4-443C-B03A-124AA448F4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D7A40-A05B-1548-AA27-92900995A378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509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39"/>
    </mc:Choice>
    <mc:Fallback xmlns="">
      <p:transition spd="slow" advTm="75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066625-BCA0-0D49-8C7F-30A097A923F9}"/>
              </a:ext>
            </a:extLst>
          </p:cNvPr>
          <p:cNvSpPr/>
          <p:nvPr/>
        </p:nvSpPr>
        <p:spPr>
          <a:xfrm>
            <a:off x="3082413" y="1909916"/>
            <a:ext cx="781664" cy="309716"/>
          </a:xfrm>
          <a:prstGeom prst="rect">
            <a:avLst/>
          </a:prstGeom>
          <a:solidFill>
            <a:srgbClr val="FEF9C9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6AD65-CAFB-8645-B707-E88E59E8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59" y="108798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Cloze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95B2B-ACC7-8A4E-8E08-96F8CCA4E5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05" t="14775"/>
          <a:stretch/>
        </p:blipFill>
        <p:spPr>
          <a:xfrm>
            <a:off x="831116" y="1896013"/>
            <a:ext cx="10480012" cy="2743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3ED6E5-2269-2D49-AE8B-F7A1E15DE5D0}"/>
              </a:ext>
            </a:extLst>
          </p:cNvPr>
          <p:cNvSpPr/>
          <p:nvPr/>
        </p:nvSpPr>
        <p:spPr>
          <a:xfrm>
            <a:off x="9344180" y="612199"/>
            <a:ext cx="1859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2060"/>
                </a:solidFill>
              </a:rPr>
              <a:t>CNN/Daily Mail</a:t>
            </a:r>
            <a:endParaRPr lang="en-DE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69FEF-7190-4346-99E5-E262643C0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939" y="570450"/>
            <a:ext cx="452830" cy="45283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36C463B-2FDD-EF41-B075-E002312C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1293BA1-A315-487C-8491-54EDB6256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B4FFD6D-B85D-3943-8815-A6E25F9D47AF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extLst>
      <p:ext uri="{BB962C8B-B14F-4D97-AF65-F5344CB8AC3E}">
        <p14:creationId xmlns:p14="http://schemas.microsoft.com/office/powerpoint/2010/main" val="69466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02"/>
    </mc:Choice>
    <mc:Fallback xmlns="">
      <p:transition spd="slow" advTm="42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AD65-CAFB-8645-B707-E88E59E8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59" y="108798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Span Extraction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32A1D5-A016-714E-9CEF-CC09C76C8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54" t="11072"/>
          <a:stretch/>
        </p:blipFill>
        <p:spPr>
          <a:xfrm>
            <a:off x="1267476" y="1773390"/>
            <a:ext cx="8990027" cy="28087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749ADD-B5C4-0A48-8F0E-742E36C14186}"/>
              </a:ext>
            </a:extLst>
          </p:cNvPr>
          <p:cNvSpPr/>
          <p:nvPr/>
        </p:nvSpPr>
        <p:spPr>
          <a:xfrm>
            <a:off x="9257389" y="5096205"/>
            <a:ext cx="950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02060"/>
                </a:solidFill>
              </a:rPr>
              <a:t>SQuAD</a:t>
            </a:r>
            <a:endParaRPr lang="en-DE" dirty="0">
              <a:solidFill>
                <a:srgbClr val="00206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DC93B7-CE33-5E43-99E5-95545EC20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255" y="5010430"/>
            <a:ext cx="506738" cy="53489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DFE4A2E-2A79-CF49-978C-1746DCC2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92BD83-6E9D-443D-854C-5E54FFE15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614E386-C9CF-0C44-9AEE-44E5D2DAA790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extLst>
      <p:ext uri="{BB962C8B-B14F-4D97-AF65-F5344CB8AC3E}">
        <p14:creationId xmlns:p14="http://schemas.microsoft.com/office/powerpoint/2010/main" val="304384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7"/>
    </mc:Choice>
    <mc:Fallback xmlns="">
      <p:transition spd="slow" advTm="13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AD65-CAFB-8645-B707-E88E59E8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59" y="108798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Multiple Choice Answers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7C5D3-97D5-F44F-AEF7-27C3C04C1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40" t="10586"/>
          <a:stretch/>
        </p:blipFill>
        <p:spPr>
          <a:xfrm>
            <a:off x="838390" y="1771702"/>
            <a:ext cx="8880797" cy="2634441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FC5AD9C-91F2-7948-968F-7B99E115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72591EF-EC59-4E20-88AD-FE267510B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D192FC-404B-3745-A6D8-033FFFA83577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extLst>
      <p:ext uri="{BB962C8B-B14F-4D97-AF65-F5344CB8AC3E}">
        <p14:creationId xmlns:p14="http://schemas.microsoft.com/office/powerpoint/2010/main" val="1600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5"/>
    </mc:Choice>
    <mc:Fallback xmlns="">
      <p:transition spd="slow" advTm="12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AD65-CAFB-8645-B707-E88E59E8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659" y="108798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Free form Answers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4634E6-002E-C341-98DC-CE474834FA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64" t="7140" b="2398"/>
          <a:stretch/>
        </p:blipFill>
        <p:spPr>
          <a:xfrm>
            <a:off x="1235838" y="1522850"/>
            <a:ext cx="9051162" cy="4136853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F7EB45-9D2E-8C48-851F-97C231C1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A84944-9D72-414D-8541-A8930C103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D50DABA-B085-154B-9000-CE1100A741B3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extLst>
      <p:ext uri="{BB962C8B-B14F-4D97-AF65-F5344CB8AC3E}">
        <p14:creationId xmlns:p14="http://schemas.microsoft.com/office/powerpoint/2010/main" val="339098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07"/>
    </mc:Choice>
    <mc:Fallback xmlns="">
      <p:transition spd="slow" advTm="33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95594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Proxima Nova Rg" panose="02000506030000020004" pitchFamily="50" charset="0"/>
              </a:rPr>
              <a:t>Outline: QA over Text</a:t>
            </a:r>
            <a:endParaRPr lang="en-US" dirty="0">
              <a:latin typeface="Proxima Nova Rg" panose="0200050603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163" y="1454240"/>
            <a:ext cx="8918806" cy="4744529"/>
          </a:xfrm>
        </p:spPr>
        <p:txBody>
          <a:bodyPr>
            <a:normAutofit/>
          </a:bodyPr>
          <a:lstStyle/>
          <a:p>
            <a:pPr marL="574675" indent="-574675">
              <a:lnSpc>
                <a:spcPct val="150000"/>
              </a:lnSpc>
            </a:pPr>
            <a:r>
              <a:rPr lang="en-US" sz="2600" b="1" dirty="0">
                <a:latin typeface="Proxima Nova"/>
              </a:rPr>
              <a:t>Background:</a:t>
            </a:r>
            <a:r>
              <a:rPr lang="en-US" sz="2600" dirty="0">
                <a:latin typeface="Proxima Nova"/>
              </a:rPr>
              <a:t> History, Tasks</a:t>
            </a:r>
          </a:p>
          <a:p>
            <a:pPr marL="574675" indent="-574675">
              <a:lnSpc>
                <a:spcPct val="150000"/>
              </a:lnSpc>
            </a:pPr>
            <a:r>
              <a:rPr lang="en-US" sz="2600" b="1" dirty="0">
                <a:latin typeface="Proxima Nova"/>
              </a:rPr>
              <a:t>Machine Comprehension:</a:t>
            </a:r>
            <a:r>
              <a:rPr lang="en-US" sz="2600" dirty="0">
                <a:latin typeface="Proxima Nova"/>
              </a:rPr>
              <a:t> Neural models, attention</a:t>
            </a:r>
          </a:p>
          <a:p>
            <a:pPr marL="574675" indent="-574675">
              <a:lnSpc>
                <a:spcPct val="150000"/>
              </a:lnSpc>
            </a:pPr>
            <a:r>
              <a:rPr lang="en-US" sz="2600" b="1" dirty="0">
                <a:latin typeface="Proxima Nova"/>
              </a:rPr>
              <a:t>Open Domain QA:</a:t>
            </a:r>
            <a:r>
              <a:rPr lang="en-US" sz="2600" dirty="0">
                <a:latin typeface="Proxima Nova"/>
              </a:rPr>
              <a:t> QA over a text corpus</a:t>
            </a:r>
          </a:p>
          <a:p>
            <a:pPr marL="574675" indent="-574675">
              <a:lnSpc>
                <a:spcPct val="150000"/>
              </a:lnSpc>
            </a:pPr>
            <a:r>
              <a:rPr lang="en-US" sz="2600" b="1" dirty="0">
                <a:latin typeface="Proxima Nova"/>
              </a:rPr>
              <a:t>Feedback and Interpretability</a:t>
            </a:r>
            <a:endParaRPr lang="en-US" sz="2600" dirty="0">
              <a:latin typeface="Proxima Nova"/>
            </a:endParaRPr>
          </a:p>
          <a:p>
            <a:pPr marL="574675" indent="-574675">
              <a:lnSpc>
                <a:spcPct val="150000"/>
              </a:lnSpc>
            </a:pPr>
            <a:r>
              <a:rPr lang="en-US" sz="2600" b="1" dirty="0">
                <a:latin typeface="Proxima Nova"/>
              </a:rPr>
              <a:t>Conversational QA:</a:t>
            </a:r>
            <a:r>
              <a:rPr lang="en-US" sz="2600" dirty="0">
                <a:latin typeface="Proxima Nova"/>
              </a:rPr>
              <a:t> Implicit context in multi-turn setup</a:t>
            </a:r>
          </a:p>
          <a:p>
            <a:pPr marL="574675" indent="-574675">
              <a:lnSpc>
                <a:spcPct val="150000"/>
              </a:lnSpc>
            </a:pPr>
            <a:r>
              <a:rPr lang="en-US" sz="2600" b="1" dirty="0">
                <a:latin typeface="Proxima Nova"/>
              </a:rPr>
              <a:t>Take-home:</a:t>
            </a:r>
            <a:r>
              <a:rPr lang="en-US" sz="2600" dirty="0">
                <a:latin typeface="Proxima Nova"/>
              </a:rPr>
              <a:t> Summary and insights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b="0" smtClean="0">
                <a:latin typeface="Proxima Nova Rg" panose="02000506030000020004" pitchFamily="50" charset="0"/>
              </a:rPr>
              <a:t>19</a:t>
            </a:fld>
            <a:endParaRPr lang="en-US" b="0" dirty="0">
              <a:latin typeface="Proxima Nova Rg" panose="02000506030000020004" pitchFamily="50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EBB9F6-5702-4E18-B70F-00002EA48A7F}"/>
              </a:ext>
            </a:extLst>
          </p:cNvPr>
          <p:cNvSpPr/>
          <p:nvPr/>
        </p:nvSpPr>
        <p:spPr>
          <a:xfrm>
            <a:off x="9466163" y="1380226"/>
            <a:ext cx="2502663" cy="2924580"/>
          </a:xfrm>
          <a:prstGeom prst="roundRect">
            <a:avLst>
              <a:gd name="adj" fmla="val 4453"/>
            </a:avLst>
          </a:prstGeom>
          <a:blipFill dpi="0" rotWithShape="1">
            <a:blip r:embed="rId5">
              <a:alphaModFix amt="30000"/>
              <a:duotone>
                <a:schemeClr val="accent5">
                  <a:tint val="70000"/>
                  <a:shade val="63000"/>
                </a:schemeClr>
                <a:schemeClr val="accent5">
                  <a:tint val="10000"/>
                  <a:satMod val="150000"/>
                </a:schemeClr>
              </a:duotone>
            </a:blip>
            <a:srcRect/>
            <a:tile tx="0" ty="0" sx="60000" sy="59000" flip="none" algn="tl"/>
          </a:blip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r>
              <a:rPr lang="en-US" sz="1400" dirty="0">
                <a:latin typeface="Proxima Nova Rg" panose="02000506030000020004" pitchFamily="50" charset="0"/>
              </a:rPr>
              <a:t>Representative methods from each task </a:t>
            </a:r>
          </a:p>
          <a:p>
            <a:endParaRPr lang="en-US" sz="1400" dirty="0">
              <a:latin typeface="Proxima Nova Rg" panose="02000506030000020004" pitchFamily="50" charset="0"/>
            </a:endParaRPr>
          </a:p>
          <a:p>
            <a:r>
              <a:rPr lang="en-US" sz="1400" dirty="0">
                <a:latin typeface="Proxima Nova Rg" panose="02000506030000020004" pitchFamily="50" charset="0"/>
              </a:rPr>
              <a:t>Families of algorithms to build up repertoire for text</a:t>
            </a:r>
          </a:p>
          <a:p>
            <a:endParaRPr lang="en-US" sz="1400" dirty="0">
              <a:latin typeface="Proxima Nova Rg" panose="02000506030000020004" pitchFamily="50" charset="0"/>
            </a:endParaRPr>
          </a:p>
          <a:p>
            <a:r>
              <a:rPr lang="en-US" sz="1400" dirty="0">
                <a:latin typeface="Proxima Nova Rg" panose="02000506030000020004" pitchFamily="50" charset="0"/>
              </a:rPr>
              <a:t>Focus on methods (and not evaluation) </a:t>
            </a:r>
          </a:p>
          <a:p>
            <a:endParaRPr lang="en-US" sz="1400" dirty="0">
              <a:latin typeface="Proxima Nova Rg" panose="02000506030000020004" pitchFamily="50" charset="0"/>
            </a:endParaRPr>
          </a:p>
          <a:p>
            <a:r>
              <a:rPr lang="en-US" sz="1400" dirty="0">
                <a:latin typeface="Proxima Nova Rg" panose="02000506030000020004" pitchFamily="50" charset="0"/>
              </a:rPr>
              <a:t>Design decisions and challenges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90FB71C-1FC9-4AE9-BAED-82CD8AE45D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175815F-C21B-F647-8E79-8FAAC7176CBD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extLst>
      <p:ext uri="{BB962C8B-B14F-4D97-AF65-F5344CB8AC3E}">
        <p14:creationId xmlns:p14="http://schemas.microsoft.com/office/powerpoint/2010/main" val="4315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54"/>
    </mc:Choice>
    <mc:Fallback xmlns="">
      <p:transition spd="slow" advTm="22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9" y="5536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Question Answering is AI complete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23" y="4605461"/>
            <a:ext cx="10515600" cy="1632776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To perfectly solve QA 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Involves world-knowledge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Linguistics: co-ref, pragmatics, high-level reasoning tasks such as natural language inference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Common sense reasoning </a:t>
            </a:r>
          </a:p>
          <a:p>
            <a:pPr lvl="1"/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DC45D-3EF8-3540-8F95-2D2737ABD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576" y="1526774"/>
            <a:ext cx="8913896" cy="2773212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64A6FE1-E044-5B46-9265-DD0465F6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6FE6B1E-94E7-4E55-8514-99658B32C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1185294-09EA-AA45-92A0-0521D78455BF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extLst>
      <p:ext uri="{BB962C8B-B14F-4D97-AF65-F5344CB8AC3E}">
        <p14:creationId xmlns:p14="http://schemas.microsoft.com/office/powerpoint/2010/main" val="365431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84"/>
    </mc:Choice>
    <mc:Fallback xmlns="">
      <p:transition spd="slow" advTm="34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9" y="5536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Question Answering is AI complete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4846085"/>
            <a:ext cx="10515600" cy="609116"/>
          </a:xfrm>
        </p:spPr>
        <p:txBody>
          <a:bodyPr>
            <a:normAutofit fontScale="62500" lnSpcReduction="20000"/>
          </a:bodyPr>
          <a:lstStyle/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Simple questions that are hard for the machine</a:t>
            </a: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Need Pragmatics</a:t>
            </a:r>
          </a:p>
          <a:p>
            <a:pPr lvl="1"/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687C2E-0AEA-6A47-9A9C-5A3DE05F727A}"/>
              </a:ext>
            </a:extLst>
          </p:cNvPr>
          <p:cNvSpPr/>
          <p:nvPr/>
        </p:nvSpPr>
        <p:spPr>
          <a:xfrm>
            <a:off x="1997869" y="2038881"/>
            <a:ext cx="89368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pple Braille" pitchFamily="2" charset="0"/>
              </a:rPr>
              <a:t>Passage:</a:t>
            </a:r>
            <a:r>
              <a:rPr lang="en-GB" i="1" dirty="0">
                <a:latin typeface="Apple Braille" pitchFamily="2" charset="0"/>
              </a:rPr>
              <a:t> Anita was stung by a bee and left the garden.</a:t>
            </a:r>
          </a:p>
          <a:p>
            <a:br>
              <a:rPr lang="en-GB" i="1" dirty="0">
                <a:latin typeface="Apple Braille" pitchFamily="2" charset="0"/>
              </a:rPr>
            </a:br>
            <a:r>
              <a:rPr lang="en-GB" b="1" dirty="0">
                <a:latin typeface="Apple Braille" pitchFamily="2" charset="0"/>
              </a:rPr>
              <a:t>Question: Why did Anita leave the garden ?</a:t>
            </a:r>
          </a:p>
          <a:p>
            <a:pPr marL="342900" indent="-342900">
              <a:buAutoNum type="alphaUcParenR"/>
            </a:pPr>
            <a:endParaRPr lang="en-GB" dirty="0">
              <a:latin typeface="Apple Braille" pitchFamily="2" charset="0"/>
            </a:endParaRPr>
          </a:p>
          <a:p>
            <a:pPr marL="342900" indent="-342900">
              <a:buAutoNum type="alphaUcParenR"/>
            </a:pPr>
            <a:r>
              <a:rPr lang="en-GB" dirty="0">
                <a:latin typeface="Apple Braille" pitchFamily="2" charset="0"/>
              </a:rPr>
              <a:t>Because she was in pain</a:t>
            </a:r>
          </a:p>
          <a:p>
            <a:pPr marL="342900" indent="-342900">
              <a:buAutoNum type="alphaUcParenR"/>
            </a:pPr>
            <a:r>
              <a:rPr lang="en-GB" dirty="0">
                <a:latin typeface="Apple Braille" pitchFamily="2" charset="0"/>
              </a:rPr>
              <a:t>Because it was time for a TV show she didn’t want to miss</a:t>
            </a:r>
          </a:p>
          <a:p>
            <a:pPr marL="342900" indent="-342900">
              <a:buAutoNum type="alphaUcParenR"/>
            </a:pPr>
            <a:r>
              <a:rPr lang="en-GB" dirty="0">
                <a:latin typeface="Apple Braille" pitchFamily="2" charset="0"/>
              </a:rPr>
              <a:t>Because its common practice to leave the garden after being stung by a bee</a:t>
            </a:r>
          </a:p>
          <a:p>
            <a:pPr marL="342900" indent="-342900">
              <a:buAutoNum type="alphaUcParenR"/>
            </a:pPr>
            <a:r>
              <a:rPr lang="en-GB" dirty="0">
                <a:latin typeface="Apple Braille" pitchFamily="2" charset="0"/>
              </a:rPr>
              <a:t>Because the bee needed some peace</a:t>
            </a:r>
          </a:p>
          <a:p>
            <a:pPr marL="342900" indent="-342900">
              <a:buAutoNum type="alphaUcParenR"/>
            </a:pPr>
            <a:endParaRPr lang="en-GB" dirty="0">
              <a:latin typeface="Apple Braille" pitchFamily="2" charset="0"/>
            </a:endParaRPr>
          </a:p>
          <a:p>
            <a:br>
              <a:rPr lang="en-GB" i="1" dirty="0">
                <a:latin typeface="Apple Braille" pitchFamily="2" charset="0"/>
              </a:rPr>
            </a:br>
            <a:br>
              <a:rPr lang="en-GB" i="1" dirty="0">
                <a:latin typeface="Apple Braille" pitchFamily="2" charset="0"/>
              </a:rPr>
            </a:br>
            <a:endParaRPr lang="en-DE" i="1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26C4B98-65A8-1441-AEA6-C831989C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704AFE-83BC-45DD-AA86-0D7F5809E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3F13DF7-6F2F-0B4F-B801-C4ADADC5A17F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extLst>
      <p:ext uri="{BB962C8B-B14F-4D97-AF65-F5344CB8AC3E}">
        <p14:creationId xmlns:p14="http://schemas.microsoft.com/office/powerpoint/2010/main" val="201424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32"/>
    </mc:Choice>
    <mc:Fallback xmlns="">
      <p:transition spd="slow" advTm="32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9" y="3736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Question Answering is AI complete 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726C4B98-65A8-1441-AEA6-C831989C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B330B-4FFC-EC45-BB6B-3284D0126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549" y="1092675"/>
            <a:ext cx="4858800" cy="51287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D949A07-A421-4458-A21B-AD368C7F99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60960" y="1604160"/>
              <a:ext cx="1696680" cy="426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D949A07-A421-4458-A21B-AD368C7F99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1600" y="1594800"/>
                <a:ext cx="1715400" cy="4449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2A854EF-A74A-49F6-98F2-01B9770D6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8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46"/>
    </mc:Choice>
    <mc:Fallback xmlns="">
      <p:transition spd="slow" advTm="31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9" y="5536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Question Answering is AI complete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23" y="1577011"/>
            <a:ext cx="10515600" cy="1772950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 its full glory, it is indeed hard</a:t>
            </a: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But there has been a lot of progress 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Knowledge-driven Question Answering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Reading comprehension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132DF0-A863-6447-87FE-CE05CCAAE97F}"/>
              </a:ext>
            </a:extLst>
          </p:cNvPr>
          <p:cNvSpPr/>
          <p:nvPr/>
        </p:nvSpPr>
        <p:spPr>
          <a:xfrm>
            <a:off x="2150269" y="3349961"/>
            <a:ext cx="75929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latin typeface="Apple Braille" pitchFamily="2" charset="0"/>
              </a:rPr>
              <a:t>The AI in this sci-fi movie owed its intelligence to a massive cache of search engine data.</a:t>
            </a:r>
          </a:p>
          <a:p>
            <a:br>
              <a:rPr lang="en-GB" i="1" dirty="0">
                <a:latin typeface="Apple Braille" pitchFamily="2" charset="0"/>
              </a:rPr>
            </a:br>
            <a:r>
              <a:rPr lang="en-GB" i="1" dirty="0">
                <a:latin typeface="Apple Braille" pitchFamily="2" charset="0"/>
              </a:rPr>
              <a:t>This movie has the plot adapted from this famous </a:t>
            </a:r>
            <a:r>
              <a:rPr lang="en-GB" i="1" dirty="0" err="1">
                <a:latin typeface="Apple Braille" pitchFamily="2" charset="0"/>
              </a:rPr>
              <a:t>play..and</a:t>
            </a:r>
            <a:r>
              <a:rPr lang="en-GB" i="1" dirty="0">
                <a:latin typeface="Apple Braille" pitchFamily="2" charset="0"/>
              </a:rPr>
              <a:t> has 3 of its main characters named after all biblical characters </a:t>
            </a:r>
          </a:p>
          <a:p>
            <a:br>
              <a:rPr lang="en-GB" i="1" dirty="0">
                <a:latin typeface="Apple Braille" pitchFamily="2" charset="0"/>
              </a:rPr>
            </a:br>
            <a:r>
              <a:rPr lang="en-GB" i="1" dirty="0">
                <a:latin typeface="Apple Braille" pitchFamily="2" charset="0"/>
              </a:rPr>
              <a:t>— Eve, Nathan and Caleb</a:t>
            </a:r>
          </a:p>
          <a:p>
            <a:br>
              <a:rPr lang="en-GB" i="1" dirty="0">
                <a:latin typeface="Apple Braille" pitchFamily="2" charset="0"/>
              </a:rPr>
            </a:br>
            <a:br>
              <a:rPr lang="en-GB" i="1" dirty="0">
                <a:latin typeface="Apple Braille" pitchFamily="2" charset="0"/>
              </a:rPr>
            </a:br>
            <a:endParaRPr lang="en-DE" i="1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970532D-7C77-1B43-AA07-0FBB80E1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CE6CCC-A8AA-4F23-BBA9-1C690F068A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43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04"/>
    </mc:Choice>
    <mc:Fallback xmlns="">
      <p:transition spd="slow" advTm="69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6483C56-E3C8-894A-AD46-81045924F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903" y="2075635"/>
            <a:ext cx="3210560" cy="321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9" y="5536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Lots of Success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996B3-1BAA-EA48-8405-2D457CC9B0B3}"/>
              </a:ext>
            </a:extLst>
          </p:cNvPr>
          <p:cNvSpPr txBox="1"/>
          <p:nvPr/>
        </p:nvSpPr>
        <p:spPr>
          <a:xfrm>
            <a:off x="989704" y="2655644"/>
            <a:ext cx="95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3797FC-EB04-E94C-9F5F-D8AF73C74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160" y="1900994"/>
            <a:ext cx="4501968" cy="3385201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CF956067-940A-1C45-9DE9-1290C41A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EB5FE7-5DED-3F42-A46B-853CD4D4D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33" y="2206158"/>
            <a:ext cx="2382221" cy="238222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2E07A1-C637-419F-AA33-62AC80EB22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07"/>
    </mc:Choice>
    <mc:Fallback xmlns="">
      <p:transition spd="slow" advTm="15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9" y="5536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Lots of Applications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996B3-1BAA-EA48-8405-2D457CC9B0B3}"/>
              </a:ext>
            </a:extLst>
          </p:cNvPr>
          <p:cNvSpPr txBox="1"/>
          <p:nvPr/>
        </p:nvSpPr>
        <p:spPr>
          <a:xfrm>
            <a:off x="989704" y="2655644"/>
            <a:ext cx="95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0FEEDE-76DE-0E4A-8984-B0788BCA5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49" y="2196120"/>
            <a:ext cx="3024683" cy="1861344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6697E1C-18CC-2A47-8456-16705988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EF742-F489-2A4E-BD18-828DBDF21B05}"/>
              </a:ext>
            </a:extLst>
          </p:cNvPr>
          <p:cNvSpPr txBox="1"/>
          <p:nvPr/>
        </p:nvSpPr>
        <p:spPr>
          <a:xfrm>
            <a:off x="3174783" y="5411052"/>
            <a:ext cx="661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Problems in NLP, Dialog and Search can be formulated as QA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538DE9-8988-5940-A69B-95EF9A4D1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0350" y="1744491"/>
            <a:ext cx="2801810" cy="2801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F82BD-3F75-C641-8693-5A9A8B9B2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927" y="2196120"/>
            <a:ext cx="4016328" cy="174828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99B4F37-4DD1-4CDA-976A-A4DFC1743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095CE7B-5346-8E48-9AC8-EA1578D5BF04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extLst>
      <p:ext uri="{BB962C8B-B14F-4D97-AF65-F5344CB8AC3E}">
        <p14:creationId xmlns:p14="http://schemas.microsoft.com/office/powerpoint/2010/main" val="119434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84"/>
    </mc:Choice>
    <mc:Fallback xmlns="">
      <p:transition spd="slow" advTm="30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9" y="5536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 this part of the tutorial…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71" y="1919013"/>
            <a:ext cx="10515600" cy="4176987"/>
          </a:xfrm>
        </p:spPr>
        <p:txBody>
          <a:bodyPr>
            <a:normAutofit/>
          </a:bodyPr>
          <a:lstStyle/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We focus on where progress has been made</a:t>
            </a:r>
          </a:p>
          <a:p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What tasks are out there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Reading comprehension, Open-domain QA, Conversational QA</a:t>
            </a:r>
          </a:p>
          <a:p>
            <a:pPr lvl="1"/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What models are usually used to solve them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Neural, neural, neural</a:t>
            </a:r>
          </a:p>
          <a:p>
            <a:pPr lvl="1"/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Challenges and design decision</a:t>
            </a:r>
          </a:p>
          <a:p>
            <a:pPr marL="0" indent="0">
              <a:buNone/>
            </a:pPr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5FD1A-F786-854C-AF83-DCDE16E8C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423" y="107834"/>
            <a:ext cx="3605591" cy="3020901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5D75B9D-4F3A-E747-90C4-A573F6DE6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FB8278-1D9E-44E0-B415-5148BFCF50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72031FD-1D05-AE4C-BF15-8E121E28C5EE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</p:spTree>
    <p:extLst>
      <p:ext uri="{BB962C8B-B14F-4D97-AF65-F5344CB8AC3E}">
        <p14:creationId xmlns:p14="http://schemas.microsoft.com/office/powerpoint/2010/main" val="28318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72"/>
    </mc:Choice>
    <mc:Fallback xmlns="">
      <p:transition spd="slow" advTm="38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49" y="553690"/>
            <a:ext cx="10515600" cy="667609"/>
          </a:xfrm>
        </p:spPr>
        <p:txBody>
          <a:bodyPr>
            <a:no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What we do not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71" y="1919013"/>
            <a:ext cx="10515600" cy="4176987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Approaches pre 2016</a:t>
            </a:r>
          </a:p>
          <a:p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Other related QA tasks 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MCQ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Visual QA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Complex QA requiring selection, aggregation …</a:t>
            </a:r>
          </a:p>
          <a:p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Model details</a:t>
            </a:r>
          </a:p>
          <a:p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indent="0">
              <a:buNone/>
            </a:pPr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We will miss many QA approaches and many QA tasks….</a:t>
            </a:r>
          </a:p>
          <a:p>
            <a:pPr marL="274320" lvl="1" indent="0">
              <a:buNone/>
            </a:pPr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indent="0">
              <a:buNone/>
            </a:pPr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210925-2B05-F845-BD42-D42116CC88F3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5FD1A-F786-854C-AF83-DCDE16E8C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717" y="119736"/>
            <a:ext cx="3605591" cy="3020901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E4A4C5B-BF9D-8B42-B648-2BA19683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D0F958-9976-44F0-9FB7-84FE587BDA9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425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47"/>
    </mc:Choice>
    <mc:Fallback xmlns="">
      <p:transition spd="slow" advTm="52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3.3|22.8|1.2|44.4|2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|5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25.7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1400</Words>
  <Application>Microsoft Macintosh PowerPoint</Application>
  <PresentationFormat>Widescreen</PresentationFormat>
  <Paragraphs>221</Paragraphs>
  <Slides>19</Slides>
  <Notes>15</Notes>
  <HiddenSlides>0</HiddenSlides>
  <MMClips>19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Apple Braille</vt:lpstr>
      <vt:lpstr>Arial</vt:lpstr>
      <vt:lpstr>Calibri</vt:lpstr>
      <vt:lpstr>Calibri Light</vt:lpstr>
      <vt:lpstr>CMU Sans Serif Medium</vt:lpstr>
      <vt:lpstr>Proxima Nova</vt:lpstr>
      <vt:lpstr>Proxima Nova Rg</vt:lpstr>
      <vt:lpstr>Rockwell</vt:lpstr>
      <vt:lpstr>Rockwell Condensed</vt:lpstr>
      <vt:lpstr>Wingdings</vt:lpstr>
      <vt:lpstr>Office Theme</vt:lpstr>
      <vt:lpstr>Wood Type</vt:lpstr>
      <vt:lpstr>           Question Answering over          Curated and Open Web Sources                       Rishiraj Saha Roy                                                    Avishek Anand                    Max Planck Institute for Informatics, Germany                        L3S Research Center, Germany</vt:lpstr>
      <vt:lpstr>Question Answering is AI complete </vt:lpstr>
      <vt:lpstr>Question Answering is AI complete </vt:lpstr>
      <vt:lpstr>Question Answering is AI complete </vt:lpstr>
      <vt:lpstr>Question Answering is AI complete </vt:lpstr>
      <vt:lpstr>Lots of Success</vt:lpstr>
      <vt:lpstr>Lots of Applications</vt:lpstr>
      <vt:lpstr>In this part of the tutorial…</vt:lpstr>
      <vt:lpstr>What we do not cover</vt:lpstr>
      <vt:lpstr>Brief History of QA</vt:lpstr>
      <vt:lpstr>QA @ TREC</vt:lpstr>
      <vt:lpstr>Modern History of Text QA</vt:lpstr>
      <vt:lpstr>SQUAD</vt:lpstr>
      <vt:lpstr>SQUAD v1, v2</vt:lpstr>
      <vt:lpstr>Cloze tests</vt:lpstr>
      <vt:lpstr>Span Extraction</vt:lpstr>
      <vt:lpstr>Multiple Choice Answers</vt:lpstr>
      <vt:lpstr>Free form Answers</vt:lpstr>
      <vt:lpstr>Outline: QA over Text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Question Answering over          Curated and Open Web Sources                       Rishiraj Saha Roy                                                    Avishek Anand                    Max Planck Institute for Informatics, Germany                        L3S Research Center, Germany</dc:title>
  <dc:creator>Avishek Anand</dc:creator>
  <cp:lastModifiedBy>Avishek Anand</cp:lastModifiedBy>
  <cp:revision>5</cp:revision>
  <dcterms:created xsi:type="dcterms:W3CDTF">2020-09-13T07:32:25Z</dcterms:created>
  <dcterms:modified xsi:type="dcterms:W3CDTF">2020-09-13T07:36:54Z</dcterms:modified>
</cp:coreProperties>
</file>